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modernComment_107_52C6C967.xml" ContentType="application/vnd.ms-powerpoint.comments+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6" r:id="rId5"/>
    <p:sldId id="263" r:id="rId6"/>
    <p:sldId id="264" r:id="rId7"/>
    <p:sldId id="272" r:id="rId8"/>
    <p:sldId id="280" r:id="rId9"/>
    <p:sldId id="281" r:id="rId10"/>
    <p:sldId id="276" r:id="rId11"/>
    <p:sldId id="259" r:id="rId12"/>
    <p:sldId id="258" r:id="rId13"/>
    <p:sldId id="282" r:id="rId14"/>
    <p:sldId id="261" r:id="rId15"/>
    <p:sldId id="270" r:id="rId16"/>
    <p:sldId id="283" r:id="rId17"/>
    <p:sldId id="260"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3E1CCFC-A344-8112-7AB7-FD70C4D920EF}" name="Darwyn C Largo" initials="DL" userId="S::dclargo@uw.edu::7a57c2ca-1259-47e3-b994-bdd4820f7ca4" providerId="AD"/>
  <p188:author id="{AC643FFD-18B6-DE96-F430-E165BA2791EA}" name="Christina E Ore" initials="CO" userId="S::core1@uw.edu::c53af5aa-43bf-4b6a-a9e3-ad914655eccd"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3DBFB4"/>
    <a:srgbClr val="725689"/>
    <a:srgbClr val="FBB61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66F711-359B-170D-C5D3-0DF78D60F5D8}" v="231" dt="2024-03-05T19:49:13.87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21" d="100"/>
          <a:sy n="121" d="100"/>
        </p:scale>
        <p:origin x="74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omments/modernComment_107_52C6C967.xml><?xml version="1.0" encoding="utf-8"?>
<p188:cmLst xmlns:a="http://schemas.openxmlformats.org/drawingml/2006/main" xmlns:r="http://schemas.openxmlformats.org/officeDocument/2006/relationships" xmlns:p188="http://schemas.microsoft.com/office/powerpoint/2018/8/main">
  <p188:cm id="{C90DB67C-FAF3-492A-AA58-96AC261497E5}" authorId="{AC643FFD-18B6-DE96-F430-E165BA2791EA}" status="resolved" created="2024-02-18T17:06:36.906" complete="100000">
    <ac:deMkLst xmlns:ac="http://schemas.microsoft.com/office/drawing/2013/main/command">
      <pc:docMk xmlns:pc="http://schemas.microsoft.com/office/powerpoint/2013/main/command"/>
      <pc:sldMk xmlns:pc="http://schemas.microsoft.com/office/powerpoint/2013/main/command" cId="1388759399" sldId="263"/>
      <ac:spMk id="3" creationId="{D0B46A79-668B-B3D9-3536-6DB3F0C81D65}"/>
    </ac:deMkLst>
    <p188:replyLst>
      <p188:reply id="{62F83C06-1F3E-49AE-9F36-F11FA9E83CA5}" authorId="{73E1CCFC-A344-8112-7AB7-FD70C4D920EF}" created="2024-02-19T20:52:08.696">
        <p188:txBody>
          <a:bodyPr/>
          <a:lstStyle/>
          <a:p>
            <a:r>
              <a:rPr lang="en-US"/>
              <a:t>Some module purposes wouldn't fit with 24 font text, so I opted for 22. </a:t>
            </a:r>
          </a:p>
        </p188:txBody>
        <p188:extLst>
          <p:ext xmlns:p="http://schemas.openxmlformats.org/presentationml/2006/main" uri="{57CB4572-C831-44C2-8A1C-0ADB6CCDFE69}">
            <p223:reactions xmlns:p223="http://schemas.microsoft.com/office/powerpoint/2022/03/main">
              <p223:rxn type="👍">
                <p223:instance time="2024-02-21T00:38:16.935" authorId="{AC643FFD-18B6-DE96-F430-E165BA2791EA}"/>
              </p223:rxn>
            </p223:reactions>
          </p:ext>
        </p188:extLst>
      </p188:reply>
    </p188:replyLst>
    <p188:txBody>
      <a:bodyPr/>
      <a:lstStyle/>
      <a:p>
        <a:r>
          <a:rPr lang="en-US"/>
          <a:t>For all modules purpose and lO i'd bump up the font size to 24</a:t>
        </a:r>
      </a:p>
    </p188:txBody>
  </p188:cm>
</p188: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195CBB-D330-EEDF-C395-2C6228D240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74F166E-1370-0A93-11D1-9C57760D7A5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A6CCF44-89F1-52B0-0E10-AEA1E4C1529B}"/>
              </a:ext>
            </a:extLst>
          </p:cNvPr>
          <p:cNvSpPr>
            <a:spLocks noGrp="1"/>
          </p:cNvSpPr>
          <p:nvPr>
            <p:ph type="dt" sz="half" idx="10"/>
          </p:nvPr>
        </p:nvSpPr>
        <p:spPr/>
        <p:txBody>
          <a:bodyPr/>
          <a:lstStyle/>
          <a:p>
            <a:fld id="{833BBB90-3360-4B4C-A8D7-4E022903A9BC}" type="datetimeFigureOut">
              <a:rPr lang="en-US" smtClean="0"/>
              <a:t>3/7/24</a:t>
            </a:fld>
            <a:endParaRPr lang="en-US"/>
          </a:p>
        </p:txBody>
      </p:sp>
      <p:sp>
        <p:nvSpPr>
          <p:cNvPr id="5" name="Footer Placeholder 4">
            <a:extLst>
              <a:ext uri="{FF2B5EF4-FFF2-40B4-BE49-F238E27FC236}">
                <a16:creationId xmlns:a16="http://schemas.microsoft.com/office/drawing/2014/main" id="{45B7D6AC-E097-206E-BB3A-73A0357307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1251C7-49E7-15E7-ADF8-C349B3E7D634}"/>
              </a:ext>
            </a:extLst>
          </p:cNvPr>
          <p:cNvSpPr>
            <a:spLocks noGrp="1"/>
          </p:cNvSpPr>
          <p:nvPr>
            <p:ph type="sldNum" sz="quarter" idx="12"/>
          </p:nvPr>
        </p:nvSpPr>
        <p:spPr/>
        <p:txBody>
          <a:bodyPr/>
          <a:lstStyle/>
          <a:p>
            <a:fld id="{943D4606-3F3E-2C44-9E87-1032BC2BD958}" type="slidenum">
              <a:rPr lang="en-US" smtClean="0"/>
              <a:t>‹#›</a:t>
            </a:fld>
            <a:endParaRPr lang="en-US"/>
          </a:p>
        </p:txBody>
      </p:sp>
    </p:spTree>
    <p:extLst>
      <p:ext uri="{BB962C8B-B14F-4D97-AF65-F5344CB8AC3E}">
        <p14:creationId xmlns:p14="http://schemas.microsoft.com/office/powerpoint/2010/main" val="33879528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197B4-E206-3018-73A8-917D7A01E1F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FE695B0-D7F9-B858-7715-01BF9A06352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8AE91F2-8DA7-2B68-5C14-9E2A2613CA35}"/>
              </a:ext>
            </a:extLst>
          </p:cNvPr>
          <p:cNvSpPr>
            <a:spLocks noGrp="1"/>
          </p:cNvSpPr>
          <p:nvPr>
            <p:ph type="dt" sz="half" idx="10"/>
          </p:nvPr>
        </p:nvSpPr>
        <p:spPr/>
        <p:txBody>
          <a:bodyPr/>
          <a:lstStyle/>
          <a:p>
            <a:fld id="{833BBB90-3360-4B4C-A8D7-4E022903A9BC}" type="datetimeFigureOut">
              <a:rPr lang="en-US" smtClean="0"/>
              <a:t>3/7/24</a:t>
            </a:fld>
            <a:endParaRPr lang="en-US"/>
          </a:p>
        </p:txBody>
      </p:sp>
      <p:sp>
        <p:nvSpPr>
          <p:cNvPr id="5" name="Footer Placeholder 4">
            <a:extLst>
              <a:ext uri="{FF2B5EF4-FFF2-40B4-BE49-F238E27FC236}">
                <a16:creationId xmlns:a16="http://schemas.microsoft.com/office/drawing/2014/main" id="{CE7697DE-8175-0356-BB32-FBE47014D3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771CBC-AFC2-5CB6-4B0A-98B9F67BAB4A}"/>
              </a:ext>
            </a:extLst>
          </p:cNvPr>
          <p:cNvSpPr>
            <a:spLocks noGrp="1"/>
          </p:cNvSpPr>
          <p:nvPr>
            <p:ph type="sldNum" sz="quarter" idx="12"/>
          </p:nvPr>
        </p:nvSpPr>
        <p:spPr/>
        <p:txBody>
          <a:bodyPr/>
          <a:lstStyle/>
          <a:p>
            <a:fld id="{943D4606-3F3E-2C44-9E87-1032BC2BD958}" type="slidenum">
              <a:rPr lang="en-US" smtClean="0"/>
              <a:t>‹#›</a:t>
            </a:fld>
            <a:endParaRPr lang="en-US"/>
          </a:p>
        </p:txBody>
      </p:sp>
    </p:spTree>
    <p:extLst>
      <p:ext uri="{BB962C8B-B14F-4D97-AF65-F5344CB8AC3E}">
        <p14:creationId xmlns:p14="http://schemas.microsoft.com/office/powerpoint/2010/main" val="5953458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186E281-D898-CADB-D083-0FA108A4D63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B89E2EB-5EDF-AFDD-B8CC-337543312AD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9F85FE-67E3-5AE6-8127-6DE747EB0211}"/>
              </a:ext>
            </a:extLst>
          </p:cNvPr>
          <p:cNvSpPr>
            <a:spLocks noGrp="1"/>
          </p:cNvSpPr>
          <p:nvPr>
            <p:ph type="dt" sz="half" idx="10"/>
          </p:nvPr>
        </p:nvSpPr>
        <p:spPr/>
        <p:txBody>
          <a:bodyPr/>
          <a:lstStyle/>
          <a:p>
            <a:fld id="{833BBB90-3360-4B4C-A8D7-4E022903A9BC}" type="datetimeFigureOut">
              <a:rPr lang="en-US" smtClean="0"/>
              <a:t>3/7/24</a:t>
            </a:fld>
            <a:endParaRPr lang="en-US"/>
          </a:p>
        </p:txBody>
      </p:sp>
      <p:sp>
        <p:nvSpPr>
          <p:cNvPr id="5" name="Footer Placeholder 4">
            <a:extLst>
              <a:ext uri="{FF2B5EF4-FFF2-40B4-BE49-F238E27FC236}">
                <a16:creationId xmlns:a16="http://schemas.microsoft.com/office/drawing/2014/main" id="{BD5490C9-7B56-8B8F-38B3-B04C78B2285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B99EDD-110A-FA70-B518-19C0EBFB4FD8}"/>
              </a:ext>
            </a:extLst>
          </p:cNvPr>
          <p:cNvSpPr>
            <a:spLocks noGrp="1"/>
          </p:cNvSpPr>
          <p:nvPr>
            <p:ph type="sldNum" sz="quarter" idx="12"/>
          </p:nvPr>
        </p:nvSpPr>
        <p:spPr/>
        <p:txBody>
          <a:bodyPr/>
          <a:lstStyle/>
          <a:p>
            <a:fld id="{943D4606-3F3E-2C44-9E87-1032BC2BD958}" type="slidenum">
              <a:rPr lang="en-US" smtClean="0"/>
              <a:t>‹#›</a:t>
            </a:fld>
            <a:endParaRPr lang="en-US"/>
          </a:p>
        </p:txBody>
      </p:sp>
    </p:spTree>
    <p:extLst>
      <p:ext uri="{BB962C8B-B14F-4D97-AF65-F5344CB8AC3E}">
        <p14:creationId xmlns:p14="http://schemas.microsoft.com/office/powerpoint/2010/main" val="32761811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CCDE57-05BE-3F8B-36D2-4785A54DEA0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7F916B6-B7A7-44C7-4E6F-A37479E60E5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B1DF7C-EE6C-0F3D-20B0-352EB5E4778D}"/>
              </a:ext>
            </a:extLst>
          </p:cNvPr>
          <p:cNvSpPr>
            <a:spLocks noGrp="1"/>
          </p:cNvSpPr>
          <p:nvPr>
            <p:ph type="dt" sz="half" idx="10"/>
          </p:nvPr>
        </p:nvSpPr>
        <p:spPr/>
        <p:txBody>
          <a:bodyPr/>
          <a:lstStyle/>
          <a:p>
            <a:fld id="{833BBB90-3360-4B4C-A8D7-4E022903A9BC}" type="datetimeFigureOut">
              <a:rPr lang="en-US" smtClean="0"/>
              <a:t>3/7/24</a:t>
            </a:fld>
            <a:endParaRPr lang="en-US"/>
          </a:p>
        </p:txBody>
      </p:sp>
      <p:sp>
        <p:nvSpPr>
          <p:cNvPr id="5" name="Footer Placeholder 4">
            <a:extLst>
              <a:ext uri="{FF2B5EF4-FFF2-40B4-BE49-F238E27FC236}">
                <a16:creationId xmlns:a16="http://schemas.microsoft.com/office/drawing/2014/main" id="{8C6CFDF5-1F50-8D92-3BC4-745A83833E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DA1B8B-EFBC-C1DF-3D57-C7EBE930DEA5}"/>
              </a:ext>
            </a:extLst>
          </p:cNvPr>
          <p:cNvSpPr>
            <a:spLocks noGrp="1"/>
          </p:cNvSpPr>
          <p:nvPr>
            <p:ph type="sldNum" sz="quarter" idx="12"/>
          </p:nvPr>
        </p:nvSpPr>
        <p:spPr/>
        <p:txBody>
          <a:bodyPr/>
          <a:lstStyle/>
          <a:p>
            <a:fld id="{943D4606-3F3E-2C44-9E87-1032BC2BD958}" type="slidenum">
              <a:rPr lang="en-US" smtClean="0"/>
              <a:t>‹#›</a:t>
            </a:fld>
            <a:endParaRPr lang="en-US"/>
          </a:p>
        </p:txBody>
      </p:sp>
    </p:spTree>
    <p:extLst>
      <p:ext uri="{BB962C8B-B14F-4D97-AF65-F5344CB8AC3E}">
        <p14:creationId xmlns:p14="http://schemas.microsoft.com/office/powerpoint/2010/main" val="948562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7851F-C771-3F42-DEA2-F1CAE435994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1C547CB-37C7-35D1-AA0E-B7A93CB6075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B67A42E-72D5-A042-3C53-2FED1912D275}"/>
              </a:ext>
            </a:extLst>
          </p:cNvPr>
          <p:cNvSpPr>
            <a:spLocks noGrp="1"/>
          </p:cNvSpPr>
          <p:nvPr>
            <p:ph type="dt" sz="half" idx="10"/>
          </p:nvPr>
        </p:nvSpPr>
        <p:spPr/>
        <p:txBody>
          <a:bodyPr/>
          <a:lstStyle/>
          <a:p>
            <a:fld id="{833BBB90-3360-4B4C-A8D7-4E022903A9BC}" type="datetimeFigureOut">
              <a:rPr lang="en-US" smtClean="0"/>
              <a:t>3/7/24</a:t>
            </a:fld>
            <a:endParaRPr lang="en-US"/>
          </a:p>
        </p:txBody>
      </p:sp>
      <p:sp>
        <p:nvSpPr>
          <p:cNvPr id="5" name="Footer Placeholder 4">
            <a:extLst>
              <a:ext uri="{FF2B5EF4-FFF2-40B4-BE49-F238E27FC236}">
                <a16:creationId xmlns:a16="http://schemas.microsoft.com/office/drawing/2014/main" id="{75176C05-8AA6-811F-7D5D-9F6879300E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887893-581E-DBAB-CBB5-089F72DD17E1}"/>
              </a:ext>
            </a:extLst>
          </p:cNvPr>
          <p:cNvSpPr>
            <a:spLocks noGrp="1"/>
          </p:cNvSpPr>
          <p:nvPr>
            <p:ph type="sldNum" sz="quarter" idx="12"/>
          </p:nvPr>
        </p:nvSpPr>
        <p:spPr/>
        <p:txBody>
          <a:bodyPr/>
          <a:lstStyle/>
          <a:p>
            <a:fld id="{943D4606-3F3E-2C44-9E87-1032BC2BD958}" type="slidenum">
              <a:rPr lang="en-US" smtClean="0"/>
              <a:t>‹#›</a:t>
            </a:fld>
            <a:endParaRPr lang="en-US"/>
          </a:p>
        </p:txBody>
      </p:sp>
    </p:spTree>
    <p:extLst>
      <p:ext uri="{BB962C8B-B14F-4D97-AF65-F5344CB8AC3E}">
        <p14:creationId xmlns:p14="http://schemas.microsoft.com/office/powerpoint/2010/main" val="1732566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2794D2-7F0B-E310-D44D-13B51917418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7A8099E-2ED4-3B3F-880E-4EA15FE935A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F3BF856-E1E1-B72D-BD26-BAFDBBC5029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D8A2C33-ED1A-9709-34F2-835AD0208958}"/>
              </a:ext>
            </a:extLst>
          </p:cNvPr>
          <p:cNvSpPr>
            <a:spLocks noGrp="1"/>
          </p:cNvSpPr>
          <p:nvPr>
            <p:ph type="dt" sz="half" idx="10"/>
          </p:nvPr>
        </p:nvSpPr>
        <p:spPr/>
        <p:txBody>
          <a:bodyPr/>
          <a:lstStyle/>
          <a:p>
            <a:fld id="{833BBB90-3360-4B4C-A8D7-4E022903A9BC}" type="datetimeFigureOut">
              <a:rPr lang="en-US" smtClean="0"/>
              <a:t>3/7/24</a:t>
            </a:fld>
            <a:endParaRPr lang="en-US"/>
          </a:p>
        </p:txBody>
      </p:sp>
      <p:sp>
        <p:nvSpPr>
          <p:cNvPr id="6" name="Footer Placeholder 5">
            <a:extLst>
              <a:ext uri="{FF2B5EF4-FFF2-40B4-BE49-F238E27FC236}">
                <a16:creationId xmlns:a16="http://schemas.microsoft.com/office/drawing/2014/main" id="{B2144973-FF5B-28DE-AA50-FC0AEC332FA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C1DC6D-81DD-654B-1650-5EECBC3CA761}"/>
              </a:ext>
            </a:extLst>
          </p:cNvPr>
          <p:cNvSpPr>
            <a:spLocks noGrp="1"/>
          </p:cNvSpPr>
          <p:nvPr>
            <p:ph type="sldNum" sz="quarter" idx="12"/>
          </p:nvPr>
        </p:nvSpPr>
        <p:spPr/>
        <p:txBody>
          <a:bodyPr/>
          <a:lstStyle/>
          <a:p>
            <a:fld id="{943D4606-3F3E-2C44-9E87-1032BC2BD958}" type="slidenum">
              <a:rPr lang="en-US" smtClean="0"/>
              <a:t>‹#›</a:t>
            </a:fld>
            <a:endParaRPr lang="en-US"/>
          </a:p>
        </p:txBody>
      </p:sp>
    </p:spTree>
    <p:extLst>
      <p:ext uri="{BB962C8B-B14F-4D97-AF65-F5344CB8AC3E}">
        <p14:creationId xmlns:p14="http://schemas.microsoft.com/office/powerpoint/2010/main" val="19166358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35317-A971-0984-7567-3B0996B7D72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BA66F8A-FC33-B9B3-551E-60FE9327172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C42ADCF-B57C-3C2F-B946-21B0B0F64E1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C5CE464-C577-C230-929D-BC952E4CEFE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092DF1F-1F15-71AB-4961-EE8C44AD658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6F5BA6A-867D-486B-E90E-69A18A03BAAC}"/>
              </a:ext>
            </a:extLst>
          </p:cNvPr>
          <p:cNvSpPr>
            <a:spLocks noGrp="1"/>
          </p:cNvSpPr>
          <p:nvPr>
            <p:ph type="dt" sz="half" idx="10"/>
          </p:nvPr>
        </p:nvSpPr>
        <p:spPr/>
        <p:txBody>
          <a:bodyPr/>
          <a:lstStyle/>
          <a:p>
            <a:fld id="{833BBB90-3360-4B4C-A8D7-4E022903A9BC}" type="datetimeFigureOut">
              <a:rPr lang="en-US" smtClean="0"/>
              <a:t>3/7/24</a:t>
            </a:fld>
            <a:endParaRPr lang="en-US"/>
          </a:p>
        </p:txBody>
      </p:sp>
      <p:sp>
        <p:nvSpPr>
          <p:cNvPr id="8" name="Footer Placeholder 7">
            <a:extLst>
              <a:ext uri="{FF2B5EF4-FFF2-40B4-BE49-F238E27FC236}">
                <a16:creationId xmlns:a16="http://schemas.microsoft.com/office/drawing/2014/main" id="{CED10A9E-D030-5393-1FFA-6C39E9D5E88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839AFA2-F97E-BAED-67C7-16FD420578AB}"/>
              </a:ext>
            </a:extLst>
          </p:cNvPr>
          <p:cNvSpPr>
            <a:spLocks noGrp="1"/>
          </p:cNvSpPr>
          <p:nvPr>
            <p:ph type="sldNum" sz="quarter" idx="12"/>
          </p:nvPr>
        </p:nvSpPr>
        <p:spPr/>
        <p:txBody>
          <a:bodyPr/>
          <a:lstStyle/>
          <a:p>
            <a:fld id="{943D4606-3F3E-2C44-9E87-1032BC2BD958}" type="slidenum">
              <a:rPr lang="en-US" smtClean="0"/>
              <a:t>‹#›</a:t>
            </a:fld>
            <a:endParaRPr lang="en-US"/>
          </a:p>
        </p:txBody>
      </p:sp>
    </p:spTree>
    <p:extLst>
      <p:ext uri="{BB962C8B-B14F-4D97-AF65-F5344CB8AC3E}">
        <p14:creationId xmlns:p14="http://schemas.microsoft.com/office/powerpoint/2010/main" val="30304719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A88D39-2714-F384-A662-CED46F9F8A0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FD7ECA4-19AB-2EFA-8CF8-0BF1518FDC78}"/>
              </a:ext>
            </a:extLst>
          </p:cNvPr>
          <p:cNvSpPr>
            <a:spLocks noGrp="1"/>
          </p:cNvSpPr>
          <p:nvPr>
            <p:ph type="dt" sz="half" idx="10"/>
          </p:nvPr>
        </p:nvSpPr>
        <p:spPr/>
        <p:txBody>
          <a:bodyPr/>
          <a:lstStyle/>
          <a:p>
            <a:fld id="{833BBB90-3360-4B4C-A8D7-4E022903A9BC}" type="datetimeFigureOut">
              <a:rPr lang="en-US" smtClean="0"/>
              <a:t>3/7/24</a:t>
            </a:fld>
            <a:endParaRPr lang="en-US"/>
          </a:p>
        </p:txBody>
      </p:sp>
      <p:sp>
        <p:nvSpPr>
          <p:cNvPr id="4" name="Footer Placeholder 3">
            <a:extLst>
              <a:ext uri="{FF2B5EF4-FFF2-40B4-BE49-F238E27FC236}">
                <a16:creationId xmlns:a16="http://schemas.microsoft.com/office/drawing/2014/main" id="{42EDF3FE-2F17-F1B1-8EB4-2E60E8A253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768117E-60BB-C9A9-3604-89025166536B}"/>
              </a:ext>
            </a:extLst>
          </p:cNvPr>
          <p:cNvSpPr>
            <a:spLocks noGrp="1"/>
          </p:cNvSpPr>
          <p:nvPr>
            <p:ph type="sldNum" sz="quarter" idx="12"/>
          </p:nvPr>
        </p:nvSpPr>
        <p:spPr/>
        <p:txBody>
          <a:bodyPr/>
          <a:lstStyle/>
          <a:p>
            <a:fld id="{943D4606-3F3E-2C44-9E87-1032BC2BD958}" type="slidenum">
              <a:rPr lang="en-US" smtClean="0"/>
              <a:t>‹#›</a:t>
            </a:fld>
            <a:endParaRPr lang="en-US"/>
          </a:p>
        </p:txBody>
      </p:sp>
    </p:spTree>
    <p:extLst>
      <p:ext uri="{BB962C8B-B14F-4D97-AF65-F5344CB8AC3E}">
        <p14:creationId xmlns:p14="http://schemas.microsoft.com/office/powerpoint/2010/main" val="4006169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7F82318-6F2E-1F17-EA41-9CF2C0589890}"/>
              </a:ext>
            </a:extLst>
          </p:cNvPr>
          <p:cNvSpPr>
            <a:spLocks noGrp="1"/>
          </p:cNvSpPr>
          <p:nvPr>
            <p:ph type="dt" sz="half" idx="10"/>
          </p:nvPr>
        </p:nvSpPr>
        <p:spPr/>
        <p:txBody>
          <a:bodyPr/>
          <a:lstStyle/>
          <a:p>
            <a:fld id="{833BBB90-3360-4B4C-A8D7-4E022903A9BC}" type="datetimeFigureOut">
              <a:rPr lang="en-US" smtClean="0"/>
              <a:t>3/7/24</a:t>
            </a:fld>
            <a:endParaRPr lang="en-US"/>
          </a:p>
        </p:txBody>
      </p:sp>
      <p:sp>
        <p:nvSpPr>
          <p:cNvPr id="3" name="Footer Placeholder 2">
            <a:extLst>
              <a:ext uri="{FF2B5EF4-FFF2-40B4-BE49-F238E27FC236}">
                <a16:creationId xmlns:a16="http://schemas.microsoft.com/office/drawing/2014/main" id="{7887D930-680F-C80C-8960-B5DBFD59ECB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0B419F0-0FB5-7F25-69B4-CE0146FEC019}"/>
              </a:ext>
            </a:extLst>
          </p:cNvPr>
          <p:cNvSpPr>
            <a:spLocks noGrp="1"/>
          </p:cNvSpPr>
          <p:nvPr>
            <p:ph type="sldNum" sz="quarter" idx="12"/>
          </p:nvPr>
        </p:nvSpPr>
        <p:spPr/>
        <p:txBody>
          <a:bodyPr/>
          <a:lstStyle/>
          <a:p>
            <a:fld id="{943D4606-3F3E-2C44-9E87-1032BC2BD958}" type="slidenum">
              <a:rPr lang="en-US" smtClean="0"/>
              <a:t>‹#›</a:t>
            </a:fld>
            <a:endParaRPr lang="en-US"/>
          </a:p>
        </p:txBody>
      </p:sp>
    </p:spTree>
    <p:extLst>
      <p:ext uri="{BB962C8B-B14F-4D97-AF65-F5344CB8AC3E}">
        <p14:creationId xmlns:p14="http://schemas.microsoft.com/office/powerpoint/2010/main" val="35853358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A8A2BC-D1F5-6EFD-59B7-A35D75A5564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D3C76BF-BC6B-AC31-1C43-AD81E4DB3EC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E89FF1F-561B-5E8C-B1A0-5828C3E5C9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CDE1A2C-BC53-CDF1-A068-7BED58FD60C2}"/>
              </a:ext>
            </a:extLst>
          </p:cNvPr>
          <p:cNvSpPr>
            <a:spLocks noGrp="1"/>
          </p:cNvSpPr>
          <p:nvPr>
            <p:ph type="dt" sz="half" idx="10"/>
          </p:nvPr>
        </p:nvSpPr>
        <p:spPr/>
        <p:txBody>
          <a:bodyPr/>
          <a:lstStyle/>
          <a:p>
            <a:fld id="{833BBB90-3360-4B4C-A8D7-4E022903A9BC}" type="datetimeFigureOut">
              <a:rPr lang="en-US" smtClean="0"/>
              <a:t>3/7/24</a:t>
            </a:fld>
            <a:endParaRPr lang="en-US"/>
          </a:p>
        </p:txBody>
      </p:sp>
      <p:sp>
        <p:nvSpPr>
          <p:cNvPr id="6" name="Footer Placeholder 5">
            <a:extLst>
              <a:ext uri="{FF2B5EF4-FFF2-40B4-BE49-F238E27FC236}">
                <a16:creationId xmlns:a16="http://schemas.microsoft.com/office/drawing/2014/main" id="{65D013DD-5694-4173-BB9B-2E3A2947941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E6445B0-5DAF-4C51-1AE6-AFEF66DA81D7}"/>
              </a:ext>
            </a:extLst>
          </p:cNvPr>
          <p:cNvSpPr>
            <a:spLocks noGrp="1"/>
          </p:cNvSpPr>
          <p:nvPr>
            <p:ph type="sldNum" sz="quarter" idx="12"/>
          </p:nvPr>
        </p:nvSpPr>
        <p:spPr/>
        <p:txBody>
          <a:bodyPr/>
          <a:lstStyle/>
          <a:p>
            <a:fld id="{943D4606-3F3E-2C44-9E87-1032BC2BD958}" type="slidenum">
              <a:rPr lang="en-US" smtClean="0"/>
              <a:t>‹#›</a:t>
            </a:fld>
            <a:endParaRPr lang="en-US"/>
          </a:p>
        </p:txBody>
      </p:sp>
    </p:spTree>
    <p:extLst>
      <p:ext uri="{BB962C8B-B14F-4D97-AF65-F5344CB8AC3E}">
        <p14:creationId xmlns:p14="http://schemas.microsoft.com/office/powerpoint/2010/main" val="39496362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732E6F-266B-C040-74DA-9E37034D38C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66F3CD7-5D89-78D9-74A0-ABE72A62FD8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4416670-7666-E337-6959-2197436B22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3B195B1-5D36-D0D4-19AB-854AD89AEB2D}"/>
              </a:ext>
            </a:extLst>
          </p:cNvPr>
          <p:cNvSpPr>
            <a:spLocks noGrp="1"/>
          </p:cNvSpPr>
          <p:nvPr>
            <p:ph type="dt" sz="half" idx="10"/>
          </p:nvPr>
        </p:nvSpPr>
        <p:spPr/>
        <p:txBody>
          <a:bodyPr/>
          <a:lstStyle/>
          <a:p>
            <a:fld id="{833BBB90-3360-4B4C-A8D7-4E022903A9BC}" type="datetimeFigureOut">
              <a:rPr lang="en-US" smtClean="0"/>
              <a:t>3/7/24</a:t>
            </a:fld>
            <a:endParaRPr lang="en-US"/>
          </a:p>
        </p:txBody>
      </p:sp>
      <p:sp>
        <p:nvSpPr>
          <p:cNvPr id="6" name="Footer Placeholder 5">
            <a:extLst>
              <a:ext uri="{FF2B5EF4-FFF2-40B4-BE49-F238E27FC236}">
                <a16:creationId xmlns:a16="http://schemas.microsoft.com/office/drawing/2014/main" id="{AC50282C-8AC0-CAB7-59B8-FFB403BA1D1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C9EEA66-275F-17F2-44F4-8FCF9466A100}"/>
              </a:ext>
            </a:extLst>
          </p:cNvPr>
          <p:cNvSpPr>
            <a:spLocks noGrp="1"/>
          </p:cNvSpPr>
          <p:nvPr>
            <p:ph type="sldNum" sz="quarter" idx="12"/>
          </p:nvPr>
        </p:nvSpPr>
        <p:spPr/>
        <p:txBody>
          <a:bodyPr/>
          <a:lstStyle/>
          <a:p>
            <a:fld id="{943D4606-3F3E-2C44-9E87-1032BC2BD958}" type="slidenum">
              <a:rPr lang="en-US" smtClean="0"/>
              <a:t>‹#›</a:t>
            </a:fld>
            <a:endParaRPr lang="en-US"/>
          </a:p>
        </p:txBody>
      </p:sp>
    </p:spTree>
    <p:extLst>
      <p:ext uri="{BB962C8B-B14F-4D97-AF65-F5344CB8AC3E}">
        <p14:creationId xmlns:p14="http://schemas.microsoft.com/office/powerpoint/2010/main" val="33450859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A54CFA5-43FA-9B2A-B4EC-48C05380E42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D056B57-539A-3B58-B264-00BE98CD2F5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4D536E-E9CE-B035-B894-B550E03C355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3BBB90-3360-4B4C-A8D7-4E022903A9BC}" type="datetimeFigureOut">
              <a:rPr lang="en-US" smtClean="0"/>
              <a:t>3/7/24</a:t>
            </a:fld>
            <a:endParaRPr lang="en-US"/>
          </a:p>
        </p:txBody>
      </p:sp>
      <p:sp>
        <p:nvSpPr>
          <p:cNvPr id="5" name="Footer Placeholder 4">
            <a:extLst>
              <a:ext uri="{FF2B5EF4-FFF2-40B4-BE49-F238E27FC236}">
                <a16:creationId xmlns:a16="http://schemas.microsoft.com/office/drawing/2014/main" id="{30D96F06-598F-8C0B-74E3-E0016A8F226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2690A33-F599-AE63-8CCD-211D868DA7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3D4606-3F3E-2C44-9E87-1032BC2BD958}" type="slidenum">
              <a:rPr lang="en-US" smtClean="0"/>
              <a:t>‹#›</a:t>
            </a:fld>
            <a:endParaRPr lang="en-US"/>
          </a:p>
        </p:txBody>
      </p:sp>
    </p:spTree>
    <p:extLst>
      <p:ext uri="{BB962C8B-B14F-4D97-AF65-F5344CB8AC3E}">
        <p14:creationId xmlns:p14="http://schemas.microsoft.com/office/powerpoint/2010/main" val="24362576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microsoft.com/office/2018/10/relationships/comments" Target="../comments/modernComment_107_52C6C96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9E996D-41CE-ECF3-34C5-51B47FB077B0}"/>
              </a:ext>
            </a:extLst>
          </p:cNvPr>
          <p:cNvSpPr>
            <a:spLocks noGrp="1"/>
          </p:cNvSpPr>
          <p:nvPr>
            <p:ph type="ctrTitle"/>
          </p:nvPr>
        </p:nvSpPr>
        <p:spPr>
          <a:xfrm>
            <a:off x="1524000" y="896071"/>
            <a:ext cx="9144000" cy="1909763"/>
          </a:xfrm>
        </p:spPr>
        <p:txBody>
          <a:bodyPr>
            <a:normAutofit fontScale="90000"/>
          </a:bodyPr>
          <a:lstStyle/>
          <a:p>
            <a:r>
              <a:rPr lang="en-US" sz="5400" b="1" dirty="0">
                <a:latin typeface="Franklin Gothic"/>
                <a:ea typeface="Calibri Light"/>
                <a:cs typeface="Calibri Light"/>
              </a:rPr>
              <a:t>ISDOH Training:</a:t>
            </a:r>
            <a:br>
              <a:rPr lang="en-US" sz="5400" b="1" dirty="0">
                <a:latin typeface="Franklin Gothic"/>
                <a:ea typeface="Calibri Light"/>
                <a:cs typeface="Calibri Light"/>
              </a:rPr>
            </a:br>
            <a:r>
              <a:rPr lang="en-US" sz="5400" b="1" dirty="0">
                <a:latin typeface="Franklin Gothic"/>
                <a:ea typeface="Calibri Light"/>
                <a:cs typeface="Calibri Light"/>
              </a:rPr>
              <a:t>ISDOH Approach to Community Health</a:t>
            </a:r>
          </a:p>
        </p:txBody>
      </p:sp>
      <p:sp>
        <p:nvSpPr>
          <p:cNvPr id="3" name="Subtitle 2">
            <a:extLst>
              <a:ext uri="{FF2B5EF4-FFF2-40B4-BE49-F238E27FC236}">
                <a16:creationId xmlns:a16="http://schemas.microsoft.com/office/drawing/2014/main" id="{6213F199-DD85-2053-4EE2-4A5695533E15}"/>
              </a:ext>
            </a:extLst>
          </p:cNvPr>
          <p:cNvSpPr>
            <a:spLocks noGrp="1"/>
          </p:cNvSpPr>
          <p:nvPr>
            <p:ph type="subTitle" idx="1"/>
          </p:nvPr>
        </p:nvSpPr>
        <p:spPr>
          <a:xfrm>
            <a:off x="1524000" y="3237019"/>
            <a:ext cx="9144000" cy="1655762"/>
          </a:xfrm>
        </p:spPr>
        <p:txBody>
          <a:bodyPr vert="horz" lIns="91440" tIns="45720" rIns="91440" bIns="45720" rtlCol="0" anchor="t">
            <a:normAutofit/>
          </a:bodyPr>
          <a:lstStyle/>
          <a:p>
            <a:r>
              <a:rPr lang="en-US" sz="5400" b="1" dirty="0">
                <a:solidFill>
                  <a:srgbClr val="725689"/>
                </a:solidFill>
                <a:latin typeface="Franklin Gothic"/>
                <a:ea typeface="Calibri"/>
                <a:cs typeface="Calibri"/>
              </a:rPr>
              <a:t>Module VI</a:t>
            </a:r>
            <a:endParaRPr lang="en-US" sz="5400" b="1" dirty="0">
              <a:solidFill>
                <a:srgbClr val="725689"/>
              </a:solidFill>
              <a:latin typeface="Franklin Gothic"/>
            </a:endParaRPr>
          </a:p>
        </p:txBody>
      </p:sp>
      <p:pic>
        <p:nvPicPr>
          <p:cNvPr id="5" name="Picture 4" descr="A black and white sign with purple text&#10;&#10;Description automatically generated">
            <a:extLst>
              <a:ext uri="{FF2B5EF4-FFF2-40B4-BE49-F238E27FC236}">
                <a16:creationId xmlns:a16="http://schemas.microsoft.com/office/drawing/2014/main" id="{52D0EFD9-96BE-4085-08AC-C3E3B2CA2002}"/>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749085" y="5578857"/>
            <a:ext cx="3777014" cy="995031"/>
          </a:xfrm>
          <a:prstGeom prst="rect">
            <a:avLst/>
          </a:prstGeom>
        </p:spPr>
      </p:pic>
      <p:pic>
        <p:nvPicPr>
          <p:cNvPr id="4" name="Picture 3" descr="See the source image">
            <a:extLst>
              <a:ext uri="{FF2B5EF4-FFF2-40B4-BE49-F238E27FC236}">
                <a16:creationId xmlns:a16="http://schemas.microsoft.com/office/drawing/2014/main" id="{6C9D41C3-2E85-14B0-ED14-27B829FB601F}"/>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5025019" y="5726616"/>
            <a:ext cx="3034060" cy="701597"/>
          </a:xfrm>
          <a:prstGeom prst="rect">
            <a:avLst/>
          </a:prstGeom>
        </p:spPr>
      </p:pic>
    </p:spTree>
    <p:extLst>
      <p:ext uri="{BB962C8B-B14F-4D97-AF65-F5344CB8AC3E}">
        <p14:creationId xmlns:p14="http://schemas.microsoft.com/office/powerpoint/2010/main" val="38422335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A26D7-D91C-DFF7-8B63-FD7CC3EA6261}"/>
              </a:ext>
            </a:extLst>
          </p:cNvPr>
          <p:cNvSpPr>
            <a:spLocks noGrp="1"/>
          </p:cNvSpPr>
          <p:nvPr>
            <p:ph type="title"/>
          </p:nvPr>
        </p:nvSpPr>
        <p:spPr/>
        <p:txBody>
          <a:bodyPr/>
          <a:lstStyle/>
          <a:p>
            <a:r>
              <a:rPr lang="en-US" b="1" dirty="0">
                <a:solidFill>
                  <a:srgbClr val="725689"/>
                </a:solidFill>
                <a:latin typeface="Franklin Gothic"/>
                <a:ea typeface="Calibri Light"/>
                <a:cs typeface="Calibri Light"/>
              </a:rPr>
              <a:t>Post-Module</a:t>
            </a:r>
            <a:r>
              <a:rPr lang="en-US" b="1">
                <a:solidFill>
                  <a:srgbClr val="725689"/>
                </a:solidFill>
                <a:latin typeface="Franklin Gothic"/>
                <a:ea typeface="Calibri Light"/>
                <a:cs typeface="Calibri Light"/>
              </a:rPr>
              <a:t> Reflection</a:t>
            </a:r>
          </a:p>
        </p:txBody>
      </p:sp>
      <p:sp>
        <p:nvSpPr>
          <p:cNvPr id="15" name="Content Placeholder 14">
            <a:extLst>
              <a:ext uri="{FF2B5EF4-FFF2-40B4-BE49-F238E27FC236}">
                <a16:creationId xmlns:a16="http://schemas.microsoft.com/office/drawing/2014/main" id="{BC520B0B-3323-AA32-AE68-298EE4235561}"/>
              </a:ext>
            </a:extLst>
          </p:cNvPr>
          <p:cNvSpPr>
            <a:spLocks noGrp="1"/>
          </p:cNvSpPr>
          <p:nvPr>
            <p:ph idx="1"/>
          </p:nvPr>
        </p:nvSpPr>
        <p:spPr/>
        <p:txBody>
          <a:bodyPr vert="horz" lIns="91440" tIns="45720" rIns="91440" bIns="45720" rtlCol="0" anchor="t">
            <a:normAutofit/>
          </a:bodyPr>
          <a:lstStyle/>
          <a:p>
            <a:pPr marL="285750" indent="-285750">
              <a:lnSpc>
                <a:spcPct val="100000"/>
              </a:lnSpc>
              <a:spcBef>
                <a:spcPts val="0"/>
              </a:spcBef>
            </a:pPr>
            <a:r>
              <a:rPr lang="en-US" sz="2400" dirty="0">
                <a:latin typeface="Arial"/>
                <a:ea typeface="Calibri" panose="020F0502020204030204"/>
                <a:cs typeface="Arial"/>
              </a:rPr>
              <a:t>What were your thoughts about the differences among Unique, Shared, and Broad Determinants of Health and how they apply to your community?</a:t>
            </a:r>
            <a:endParaRPr lang="en-US" sz="2400" dirty="0">
              <a:solidFill>
                <a:srgbClr val="808080"/>
              </a:solidFill>
              <a:latin typeface="Arial"/>
              <a:ea typeface="Calibri" panose="020F0502020204030204"/>
              <a:cs typeface="Arial"/>
            </a:endParaRPr>
          </a:p>
          <a:p>
            <a:pPr marL="285750" indent="-285750">
              <a:lnSpc>
                <a:spcPct val="100000"/>
              </a:lnSpc>
              <a:spcBef>
                <a:spcPts val="0"/>
              </a:spcBef>
            </a:pPr>
            <a:endParaRPr lang="en-US" sz="2400" dirty="0">
              <a:latin typeface="Arial"/>
              <a:ea typeface="Calibri" panose="020F0502020204030204"/>
              <a:cs typeface="Arial"/>
            </a:endParaRPr>
          </a:p>
          <a:p>
            <a:pPr marL="285750" indent="-285750">
              <a:lnSpc>
                <a:spcPct val="100000"/>
              </a:lnSpc>
              <a:spcBef>
                <a:spcPts val="0"/>
              </a:spcBef>
            </a:pPr>
            <a:r>
              <a:rPr lang="en-US" sz="2400" dirty="0">
                <a:latin typeface="Arial"/>
                <a:ea typeface="Calibri" panose="020F0502020204030204"/>
                <a:cs typeface="Arial"/>
              </a:rPr>
              <a:t>How has your perspective shifted </a:t>
            </a:r>
            <a:r>
              <a:rPr lang="en-US" sz="2400" b="1" u="sng" dirty="0">
                <a:latin typeface="Arial"/>
                <a:ea typeface="Calibri" panose="020F0502020204030204"/>
                <a:cs typeface="Arial"/>
              </a:rPr>
              <a:t>AFTER</a:t>
            </a:r>
            <a:r>
              <a:rPr lang="en-US" sz="2400" dirty="0">
                <a:latin typeface="Arial"/>
                <a:ea typeface="Calibri" panose="020F0502020204030204"/>
                <a:cs typeface="Arial"/>
              </a:rPr>
              <a:t> this module, if at all? </a:t>
            </a:r>
            <a:endParaRPr lang="en-US" sz="2400" dirty="0">
              <a:solidFill>
                <a:srgbClr val="808080"/>
              </a:solidFill>
              <a:latin typeface="Arial"/>
              <a:ea typeface="Calibri" panose="020F0502020204030204"/>
              <a:cs typeface="Arial"/>
            </a:endParaRPr>
          </a:p>
          <a:p>
            <a:pPr marL="285750" indent="-285750">
              <a:lnSpc>
                <a:spcPct val="100000"/>
              </a:lnSpc>
              <a:spcBef>
                <a:spcPts val="0"/>
              </a:spcBef>
            </a:pPr>
            <a:endParaRPr lang="en-US" sz="2400" dirty="0">
              <a:latin typeface="Arial"/>
              <a:ea typeface="Calibri" panose="020F0502020204030204"/>
              <a:cs typeface="Arial"/>
            </a:endParaRPr>
          </a:p>
          <a:p>
            <a:pPr marL="285750" indent="-285750">
              <a:lnSpc>
                <a:spcPct val="100000"/>
              </a:lnSpc>
              <a:spcBef>
                <a:spcPts val="0"/>
              </a:spcBef>
            </a:pPr>
            <a:r>
              <a:rPr lang="en-US" sz="2400" dirty="0">
                <a:latin typeface="Arial"/>
                <a:ea typeface="Calibri" panose="020F0502020204030204"/>
                <a:cs typeface="Arial"/>
              </a:rPr>
              <a:t>How will you apply this information to your current work? </a:t>
            </a:r>
            <a:endParaRPr lang="en-US" sz="2400" dirty="0">
              <a:solidFill>
                <a:srgbClr val="808080"/>
              </a:solidFill>
              <a:latin typeface="Arial"/>
              <a:ea typeface="Calibri" panose="020F0502020204030204"/>
              <a:cs typeface="Arial"/>
            </a:endParaRPr>
          </a:p>
          <a:p>
            <a:pPr marL="285750" indent="-285750">
              <a:lnSpc>
                <a:spcPct val="100000"/>
              </a:lnSpc>
              <a:spcBef>
                <a:spcPts val="0"/>
              </a:spcBef>
            </a:pPr>
            <a:endParaRPr lang="en-US" sz="2400" dirty="0">
              <a:latin typeface="Arial"/>
              <a:ea typeface="Calibri" panose="020F0502020204030204"/>
              <a:cs typeface="Arial"/>
            </a:endParaRPr>
          </a:p>
          <a:p>
            <a:pPr marL="285750" indent="-285750">
              <a:lnSpc>
                <a:spcPct val="100000"/>
              </a:lnSpc>
              <a:spcBef>
                <a:spcPts val="0"/>
              </a:spcBef>
            </a:pPr>
            <a:r>
              <a:rPr lang="en-US" sz="2400" dirty="0">
                <a:latin typeface="Arial"/>
                <a:ea typeface="Calibri" panose="020F0502020204030204"/>
                <a:cs typeface="Arial"/>
              </a:rPr>
              <a:t>Can you identify some things you will do differently after participating in this module? </a:t>
            </a:r>
            <a:endParaRPr lang="en-US" sz="2400" dirty="0"/>
          </a:p>
        </p:txBody>
      </p:sp>
    </p:spTree>
    <p:extLst>
      <p:ext uri="{BB962C8B-B14F-4D97-AF65-F5344CB8AC3E}">
        <p14:creationId xmlns:p14="http://schemas.microsoft.com/office/powerpoint/2010/main" val="30962244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323B16-37E2-4942-6198-673A6F4D3026}"/>
              </a:ext>
            </a:extLst>
          </p:cNvPr>
          <p:cNvSpPr>
            <a:spLocks noGrp="1"/>
          </p:cNvSpPr>
          <p:nvPr>
            <p:ph type="title"/>
          </p:nvPr>
        </p:nvSpPr>
        <p:spPr/>
        <p:txBody>
          <a:bodyPr/>
          <a:lstStyle/>
          <a:p>
            <a:r>
              <a:rPr lang="en-US" b="1" dirty="0">
                <a:solidFill>
                  <a:srgbClr val="725689"/>
                </a:solidFill>
                <a:latin typeface="Franklin Gothic"/>
                <a:ea typeface="Calibri Light"/>
                <a:cs typeface="Calibri Light"/>
              </a:rPr>
              <a:t>Summary</a:t>
            </a:r>
            <a:endParaRPr lang="en-US" dirty="0">
              <a:solidFill>
                <a:srgbClr val="725689"/>
              </a:solidFill>
              <a:latin typeface="Franklin Gothic"/>
            </a:endParaRPr>
          </a:p>
        </p:txBody>
      </p:sp>
      <p:sp>
        <p:nvSpPr>
          <p:cNvPr id="3" name="Content Placeholder 2">
            <a:extLst>
              <a:ext uri="{FF2B5EF4-FFF2-40B4-BE49-F238E27FC236}">
                <a16:creationId xmlns:a16="http://schemas.microsoft.com/office/drawing/2014/main" id="{B34C3935-DA3B-2C65-4DD5-0728129EA5E9}"/>
              </a:ext>
            </a:extLst>
          </p:cNvPr>
          <p:cNvSpPr>
            <a:spLocks noGrp="1"/>
          </p:cNvSpPr>
          <p:nvPr>
            <p:ph idx="1"/>
          </p:nvPr>
        </p:nvSpPr>
        <p:spPr>
          <a:xfrm>
            <a:off x="838200" y="1807341"/>
            <a:ext cx="7491582" cy="4741630"/>
          </a:xfrm>
        </p:spPr>
        <p:txBody>
          <a:bodyPr vert="horz" lIns="91440" tIns="45720" rIns="91440" bIns="45720" rtlCol="0" anchor="t">
            <a:normAutofit/>
          </a:bodyPr>
          <a:lstStyle/>
          <a:p>
            <a:pPr marL="0" indent="0">
              <a:lnSpc>
                <a:spcPct val="100000"/>
              </a:lnSpc>
              <a:spcBef>
                <a:spcPts val="0"/>
              </a:spcBef>
              <a:buNone/>
            </a:pPr>
            <a:r>
              <a:rPr lang="en-US" sz="2000" dirty="0">
                <a:solidFill>
                  <a:srgbClr val="000000"/>
                </a:solidFill>
                <a:latin typeface="Arial"/>
                <a:ea typeface="Calibri"/>
                <a:cs typeface="Arial"/>
              </a:rPr>
              <a:t>This module offered attendees an opportunity to review the past five modules to establish community-specific definitions of ISDOH. </a:t>
            </a:r>
            <a:endParaRPr lang="en-US" sz="2000" dirty="0">
              <a:solidFill>
                <a:srgbClr val="808080"/>
              </a:solidFill>
              <a:latin typeface="Arial"/>
              <a:cs typeface="Arial"/>
            </a:endParaRPr>
          </a:p>
          <a:p>
            <a:pPr marL="0" indent="0">
              <a:lnSpc>
                <a:spcPct val="100000"/>
              </a:lnSpc>
              <a:spcBef>
                <a:spcPts val="0"/>
              </a:spcBef>
              <a:buNone/>
            </a:pPr>
            <a:endParaRPr lang="en-US" sz="2000" dirty="0">
              <a:solidFill>
                <a:srgbClr val="808080"/>
              </a:solidFill>
              <a:latin typeface="Arial"/>
              <a:ea typeface="Calibri"/>
              <a:cs typeface="Arial"/>
            </a:endParaRPr>
          </a:p>
          <a:p>
            <a:pPr marL="0" indent="0">
              <a:lnSpc>
                <a:spcPct val="100000"/>
              </a:lnSpc>
              <a:spcBef>
                <a:spcPts val="0"/>
              </a:spcBef>
              <a:buNone/>
            </a:pPr>
            <a:r>
              <a:rPr lang="en-US" sz="2000" dirty="0">
                <a:solidFill>
                  <a:srgbClr val="000000"/>
                </a:solidFill>
                <a:latin typeface="Arial"/>
                <a:ea typeface="Calibri"/>
                <a:cs typeface="Arial"/>
              </a:rPr>
              <a:t>We then mapped connections between the important ISDOH to better understand how they relate to community health. This can help identify how tribal and urban Indian programs might be developed to best address ISDOH most relevant to community health. </a:t>
            </a:r>
            <a:endParaRPr lang="en-US" sz="2000" dirty="0">
              <a:solidFill>
                <a:srgbClr val="808080"/>
              </a:solidFill>
              <a:latin typeface="Arial"/>
              <a:ea typeface="Calibri"/>
              <a:cs typeface="Arial"/>
            </a:endParaRPr>
          </a:p>
          <a:p>
            <a:pPr marL="0" indent="0">
              <a:lnSpc>
                <a:spcPct val="100000"/>
              </a:lnSpc>
              <a:spcBef>
                <a:spcPts val="0"/>
              </a:spcBef>
              <a:buNone/>
            </a:pPr>
            <a:endParaRPr lang="en-US" sz="2000" dirty="0">
              <a:solidFill>
                <a:srgbClr val="808080"/>
              </a:solidFill>
              <a:latin typeface="Arial"/>
              <a:ea typeface="Calibri"/>
              <a:cs typeface="Arial"/>
            </a:endParaRPr>
          </a:p>
          <a:p>
            <a:pPr marL="0" indent="0">
              <a:lnSpc>
                <a:spcPct val="100000"/>
              </a:lnSpc>
              <a:spcBef>
                <a:spcPts val="0"/>
              </a:spcBef>
              <a:buNone/>
            </a:pPr>
            <a:r>
              <a:rPr lang="en-US" sz="2000" b="1" dirty="0">
                <a:solidFill>
                  <a:srgbClr val="3DBFB4"/>
                </a:solidFill>
                <a:latin typeface="Arial"/>
                <a:ea typeface="Calibri"/>
                <a:cs typeface="Arial"/>
              </a:rPr>
              <a:t>Prioritizing the key ISDOH and identifying concrete goals of how to include ISDOH in existing programming will assist attendees to tailor their efforts to specific community health needs.</a:t>
            </a:r>
            <a:endParaRPr lang="en-US" sz="2000" dirty="0">
              <a:solidFill>
                <a:srgbClr val="000000"/>
              </a:solidFill>
              <a:cs typeface="Calibri" panose="020F0502020204030204"/>
            </a:endParaRPr>
          </a:p>
          <a:p>
            <a:pPr marL="0" indent="0">
              <a:lnSpc>
                <a:spcPct val="100000"/>
              </a:lnSpc>
              <a:spcBef>
                <a:spcPts val="0"/>
              </a:spcBef>
              <a:buNone/>
            </a:pPr>
            <a:endParaRPr lang="en-US" sz="2000" b="1" dirty="0">
              <a:solidFill>
                <a:srgbClr val="3DBFB4"/>
              </a:solidFill>
              <a:latin typeface="Arial"/>
              <a:ea typeface="Calibri"/>
              <a:cs typeface="Arial"/>
            </a:endParaRPr>
          </a:p>
        </p:txBody>
      </p:sp>
    </p:spTree>
    <p:extLst>
      <p:ext uri="{BB962C8B-B14F-4D97-AF65-F5344CB8AC3E}">
        <p14:creationId xmlns:p14="http://schemas.microsoft.com/office/powerpoint/2010/main" val="39794388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DC7916-59EA-412B-02D8-F108E25C827D}"/>
              </a:ext>
            </a:extLst>
          </p:cNvPr>
          <p:cNvSpPr>
            <a:spLocks noGrp="1"/>
          </p:cNvSpPr>
          <p:nvPr>
            <p:ph type="title"/>
          </p:nvPr>
        </p:nvSpPr>
        <p:spPr/>
        <p:txBody>
          <a:bodyPr/>
          <a:lstStyle/>
          <a:p>
            <a:r>
              <a:rPr lang="en-US" b="1" dirty="0">
                <a:solidFill>
                  <a:srgbClr val="725689"/>
                </a:solidFill>
                <a:latin typeface="Franklin Gothic"/>
                <a:ea typeface="Calibri Light"/>
                <a:cs typeface="Calibri Light"/>
              </a:rPr>
              <a:t>Bibliography</a:t>
            </a:r>
            <a:endParaRPr lang="en-US" b="1" dirty="0">
              <a:solidFill>
                <a:srgbClr val="725689"/>
              </a:solidFill>
              <a:latin typeface="Franklin Gothic"/>
            </a:endParaRPr>
          </a:p>
        </p:txBody>
      </p:sp>
      <p:sp>
        <p:nvSpPr>
          <p:cNvPr id="3" name="Content Placeholder 2">
            <a:extLst>
              <a:ext uri="{FF2B5EF4-FFF2-40B4-BE49-F238E27FC236}">
                <a16:creationId xmlns:a16="http://schemas.microsoft.com/office/drawing/2014/main" id="{D0B46A79-668B-B3D9-3536-6DB3F0C81D65}"/>
              </a:ext>
            </a:extLst>
          </p:cNvPr>
          <p:cNvSpPr>
            <a:spLocks noGrp="1"/>
          </p:cNvSpPr>
          <p:nvPr>
            <p:ph idx="1"/>
          </p:nvPr>
        </p:nvSpPr>
        <p:spPr>
          <a:xfrm>
            <a:off x="838200" y="1523464"/>
            <a:ext cx="10349187" cy="5150208"/>
          </a:xfrm>
        </p:spPr>
        <p:txBody>
          <a:bodyPr vert="horz" lIns="91440" tIns="45720" rIns="91440" bIns="45720" rtlCol="0" anchor="t">
            <a:noAutofit/>
          </a:bodyPr>
          <a:lstStyle/>
          <a:p>
            <a:pPr marL="0" indent="0">
              <a:lnSpc>
                <a:spcPct val="100000"/>
              </a:lnSpc>
              <a:spcBef>
                <a:spcPts val="0"/>
              </a:spcBef>
              <a:buNone/>
            </a:pPr>
            <a:r>
              <a:rPr lang="en-US" sz="1400" dirty="0">
                <a:latin typeface="Arial"/>
                <a:cs typeface="Arial"/>
              </a:rPr>
              <a:t>Carroll, S. R., Suina, M., </a:t>
            </a:r>
            <a:r>
              <a:rPr lang="en-US" sz="1400" dirty="0">
                <a:solidFill>
                  <a:srgbClr val="000000"/>
                </a:solidFill>
                <a:latin typeface="Arial"/>
                <a:cs typeface="Arial"/>
              </a:rPr>
              <a:t>Jäger</a:t>
            </a:r>
            <a:r>
              <a:rPr lang="en-US" sz="1400" dirty="0">
                <a:latin typeface="Arial"/>
                <a:cs typeface="Arial"/>
              </a:rPr>
              <a:t>, </a:t>
            </a:r>
            <a:r>
              <a:rPr lang="en-US" sz="1400" dirty="0">
                <a:solidFill>
                  <a:srgbClr val="000000"/>
                </a:solidFill>
                <a:latin typeface="Arial"/>
                <a:cs typeface="Arial"/>
              </a:rPr>
              <a:t>M. B</a:t>
            </a:r>
            <a:r>
              <a:rPr lang="en-US" sz="1400" dirty="0">
                <a:latin typeface="Arial"/>
                <a:cs typeface="Arial"/>
              </a:rPr>
              <a:t>., Black</a:t>
            </a:r>
            <a:r>
              <a:rPr lang="en-US" sz="1400" dirty="0">
                <a:solidFill>
                  <a:srgbClr val="000000"/>
                </a:solidFill>
                <a:latin typeface="Arial"/>
                <a:cs typeface="Arial"/>
              </a:rPr>
              <a:t>, J., Cornell, S., Gonzales, A. A., ... &amp; Teufel-Shone, N. I. (2022). Reclaiming Indigenous Health in the US</a:t>
            </a:r>
            <a:r>
              <a:rPr lang="en-US" sz="1400" dirty="0">
                <a:latin typeface="Arial"/>
                <a:cs typeface="Arial"/>
              </a:rPr>
              <a:t>: moving beyond the Social Determinants of Health. </a:t>
            </a:r>
            <a:r>
              <a:rPr lang="en-US" sz="1400" i="1" dirty="0">
                <a:solidFill>
                  <a:srgbClr val="000000"/>
                </a:solidFill>
                <a:latin typeface="Arial"/>
                <a:cs typeface="Arial"/>
              </a:rPr>
              <a:t>International journal </a:t>
            </a:r>
            <a:r>
              <a:rPr lang="en-US" sz="1400" i="1" dirty="0">
                <a:latin typeface="Arial"/>
                <a:cs typeface="Arial"/>
              </a:rPr>
              <a:t>of environmental research and public health</a:t>
            </a:r>
            <a:r>
              <a:rPr lang="en-US" sz="1400" dirty="0">
                <a:latin typeface="Arial"/>
                <a:cs typeface="Arial"/>
              </a:rPr>
              <a:t>, </a:t>
            </a:r>
            <a:r>
              <a:rPr lang="en-US" sz="1400" i="1" dirty="0">
                <a:latin typeface="Arial"/>
                <a:cs typeface="Arial"/>
              </a:rPr>
              <a:t>19</a:t>
            </a:r>
            <a:r>
              <a:rPr lang="en-US" sz="1400" dirty="0">
                <a:latin typeface="Arial"/>
                <a:cs typeface="Arial"/>
              </a:rPr>
              <a:t>(12), 7495</a:t>
            </a:r>
            <a:r>
              <a:rPr lang="en-US" sz="1400" dirty="0">
                <a:solidFill>
                  <a:srgbClr val="000000"/>
                </a:solidFill>
                <a:latin typeface="Arial"/>
                <a:cs typeface="Arial"/>
              </a:rPr>
              <a:t>.</a:t>
            </a:r>
            <a:endParaRPr lang="en-US" sz="1400" dirty="0"/>
          </a:p>
          <a:p>
            <a:endParaRPr lang="en-US" dirty="0">
              <a:ea typeface="Calibri"/>
              <a:cs typeface="Calibri"/>
            </a:endParaRPr>
          </a:p>
        </p:txBody>
      </p:sp>
    </p:spTree>
    <p:extLst>
      <p:ext uri="{BB962C8B-B14F-4D97-AF65-F5344CB8AC3E}">
        <p14:creationId xmlns:p14="http://schemas.microsoft.com/office/powerpoint/2010/main" val="37515083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9E996D-41CE-ECF3-34C5-51B47FB077B0}"/>
              </a:ext>
            </a:extLst>
          </p:cNvPr>
          <p:cNvSpPr>
            <a:spLocks noGrp="1"/>
          </p:cNvSpPr>
          <p:nvPr>
            <p:ph type="ctrTitle"/>
          </p:nvPr>
        </p:nvSpPr>
        <p:spPr>
          <a:xfrm>
            <a:off x="3269225" y="1085286"/>
            <a:ext cx="5776452" cy="963409"/>
          </a:xfrm>
        </p:spPr>
        <p:txBody>
          <a:bodyPr>
            <a:normAutofit/>
          </a:bodyPr>
          <a:lstStyle/>
          <a:p>
            <a:r>
              <a:rPr lang="en-US" sz="5400" b="1">
                <a:solidFill>
                  <a:srgbClr val="FBB612"/>
                </a:solidFill>
                <a:latin typeface="Franklin Gothic"/>
                <a:ea typeface="Calibri Light"/>
                <a:cs typeface="Calibri Light"/>
              </a:rPr>
              <a:t>Citation</a:t>
            </a:r>
            <a:endParaRPr lang="en-US">
              <a:solidFill>
                <a:srgbClr val="FBB612"/>
              </a:solidFill>
            </a:endParaRPr>
          </a:p>
        </p:txBody>
      </p:sp>
      <p:sp>
        <p:nvSpPr>
          <p:cNvPr id="3" name="Subtitle 2">
            <a:extLst>
              <a:ext uri="{FF2B5EF4-FFF2-40B4-BE49-F238E27FC236}">
                <a16:creationId xmlns:a16="http://schemas.microsoft.com/office/drawing/2014/main" id="{6213F199-DD85-2053-4EE2-4A5695533E15}"/>
              </a:ext>
            </a:extLst>
          </p:cNvPr>
          <p:cNvSpPr>
            <a:spLocks noGrp="1"/>
          </p:cNvSpPr>
          <p:nvPr>
            <p:ph type="subTitle" idx="1"/>
          </p:nvPr>
        </p:nvSpPr>
        <p:spPr>
          <a:xfrm>
            <a:off x="2335162" y="2431360"/>
            <a:ext cx="7644581" cy="1655762"/>
          </a:xfrm>
        </p:spPr>
        <p:txBody>
          <a:bodyPr vert="horz" lIns="91440" tIns="45720" rIns="91440" bIns="45720" rtlCol="0" anchor="t">
            <a:normAutofit/>
          </a:bodyPr>
          <a:lstStyle/>
          <a:p>
            <a:r>
              <a:rPr lang="en">
                <a:solidFill>
                  <a:srgbClr val="353864"/>
                </a:solidFill>
                <a:latin typeface="Arial"/>
                <a:ea typeface="Calibri"/>
                <a:cs typeface="Arial"/>
              </a:rPr>
              <a:t>Parker, M., Largo, D., Benally, T., Oré, C.E. (2023). Indigenous social determinants of health: training modules. University of Washington: Seven Directions. [link to website pdf]</a:t>
            </a:r>
            <a:endParaRPr lang="en-US">
              <a:ea typeface="Calibri" panose="020F0502020204030204"/>
              <a:cs typeface="Calibri" panose="020F0502020204030204"/>
            </a:endParaRPr>
          </a:p>
        </p:txBody>
      </p:sp>
      <p:pic>
        <p:nvPicPr>
          <p:cNvPr id="5" name="Picture 4" descr="A black and white sign with purple text&#10;&#10;Description automatically generated">
            <a:extLst>
              <a:ext uri="{FF2B5EF4-FFF2-40B4-BE49-F238E27FC236}">
                <a16:creationId xmlns:a16="http://schemas.microsoft.com/office/drawing/2014/main" id="{52D0EFD9-96BE-4085-08AC-C3E3B2CA2002}"/>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584826" y="5572712"/>
            <a:ext cx="3777014" cy="995031"/>
          </a:xfrm>
          <a:prstGeom prst="rect">
            <a:avLst/>
          </a:prstGeom>
        </p:spPr>
      </p:pic>
    </p:spTree>
    <p:extLst>
      <p:ext uri="{BB962C8B-B14F-4D97-AF65-F5344CB8AC3E}">
        <p14:creationId xmlns:p14="http://schemas.microsoft.com/office/powerpoint/2010/main" val="437906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732F5-18B3-0F41-566A-4953AC0914A3}"/>
              </a:ext>
            </a:extLst>
          </p:cNvPr>
          <p:cNvSpPr>
            <a:spLocks noGrp="1"/>
          </p:cNvSpPr>
          <p:nvPr>
            <p:ph type="title"/>
          </p:nvPr>
        </p:nvSpPr>
        <p:spPr/>
        <p:txBody>
          <a:bodyPr/>
          <a:lstStyle/>
          <a:p>
            <a:r>
              <a:rPr lang="en-US" b="1" dirty="0">
                <a:solidFill>
                  <a:srgbClr val="725689"/>
                </a:solidFill>
                <a:latin typeface="Franklin Gothic"/>
                <a:ea typeface="Calibri Light"/>
                <a:cs typeface="Calibri Light"/>
              </a:rPr>
              <a:t>Acknowledgments</a:t>
            </a:r>
            <a:endParaRPr lang="en-US" b="1" dirty="0">
              <a:solidFill>
                <a:srgbClr val="725689"/>
              </a:solidFill>
              <a:latin typeface="Franklin Gothic"/>
            </a:endParaRPr>
          </a:p>
        </p:txBody>
      </p:sp>
      <p:sp>
        <p:nvSpPr>
          <p:cNvPr id="3" name="Content Placeholder 2">
            <a:extLst>
              <a:ext uri="{FF2B5EF4-FFF2-40B4-BE49-F238E27FC236}">
                <a16:creationId xmlns:a16="http://schemas.microsoft.com/office/drawing/2014/main" id="{4F58E9A6-516B-27C8-6C28-DAC961D36579}"/>
              </a:ext>
            </a:extLst>
          </p:cNvPr>
          <p:cNvSpPr>
            <a:spLocks noGrp="1"/>
          </p:cNvSpPr>
          <p:nvPr>
            <p:ph idx="1"/>
          </p:nvPr>
        </p:nvSpPr>
        <p:spPr>
          <a:xfrm>
            <a:off x="838200" y="1825625"/>
            <a:ext cx="8043747" cy="4351338"/>
          </a:xfrm>
        </p:spPr>
        <p:txBody>
          <a:bodyPr vert="horz" lIns="91440" tIns="45720" rIns="91440" bIns="45720" rtlCol="0" anchor="t">
            <a:normAutofit/>
          </a:bodyPr>
          <a:lstStyle/>
          <a:p>
            <a:pPr marL="0" indent="0">
              <a:buNone/>
            </a:pPr>
            <a:r>
              <a:rPr lang="en-US" sz="2400">
                <a:latin typeface="Arial"/>
                <a:ea typeface="Calibri" panose="020F0502020204030204"/>
                <a:cs typeface="Arial"/>
              </a:rPr>
              <a:t>This project is supported by the Centers for Disease Control and Prevention (CDC) of the U.S. Department of Health and Human Services (HHS) as part of a financial assistance award to the National Network of Public Health Institutes (NNPHI) totaling $375,000 with 100 percent funded by CDC/HHS (Award #s 1 NU38OT000303-01-00, 5 NU38OT000303-04-00, and 5 NU38OT000303-03-00). NNPHI has collaborated with Seven Directions at the University of Washington, and the CDC’s Office of Tribal Affairs and Strategic Alliances, on this effort.  </a:t>
            </a:r>
            <a:endParaRPr lang="en-US" sz="2400">
              <a:ea typeface="Calibri" panose="020F0502020204030204"/>
              <a:cs typeface="Calibri" panose="020F0502020204030204"/>
            </a:endParaRPr>
          </a:p>
        </p:txBody>
      </p:sp>
    </p:spTree>
    <p:extLst>
      <p:ext uri="{BB962C8B-B14F-4D97-AF65-F5344CB8AC3E}">
        <p14:creationId xmlns:p14="http://schemas.microsoft.com/office/powerpoint/2010/main" val="33677236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DC7916-59EA-412B-02D8-F108E25C827D}"/>
              </a:ext>
            </a:extLst>
          </p:cNvPr>
          <p:cNvSpPr>
            <a:spLocks noGrp="1"/>
          </p:cNvSpPr>
          <p:nvPr>
            <p:ph type="title"/>
          </p:nvPr>
        </p:nvSpPr>
        <p:spPr/>
        <p:txBody>
          <a:bodyPr/>
          <a:lstStyle/>
          <a:p>
            <a:r>
              <a:rPr lang="en-US" b="1" dirty="0">
                <a:solidFill>
                  <a:srgbClr val="725689"/>
                </a:solidFill>
                <a:latin typeface="Franklin Gothic"/>
                <a:ea typeface="Calibri Light"/>
                <a:cs typeface="Calibri Light"/>
              </a:rPr>
              <a:t>Purpose and Learning Objectives</a:t>
            </a:r>
            <a:endParaRPr lang="en-US" b="1" dirty="0">
              <a:solidFill>
                <a:srgbClr val="725689"/>
              </a:solidFill>
              <a:latin typeface="Franklin Gothic"/>
            </a:endParaRPr>
          </a:p>
        </p:txBody>
      </p:sp>
      <p:sp>
        <p:nvSpPr>
          <p:cNvPr id="3" name="Content Placeholder 2">
            <a:extLst>
              <a:ext uri="{FF2B5EF4-FFF2-40B4-BE49-F238E27FC236}">
                <a16:creationId xmlns:a16="http://schemas.microsoft.com/office/drawing/2014/main" id="{D0B46A79-668B-B3D9-3536-6DB3F0C81D65}"/>
              </a:ext>
            </a:extLst>
          </p:cNvPr>
          <p:cNvSpPr>
            <a:spLocks noGrp="1"/>
          </p:cNvSpPr>
          <p:nvPr>
            <p:ph idx="1"/>
          </p:nvPr>
        </p:nvSpPr>
        <p:spPr>
          <a:xfrm>
            <a:off x="838200" y="1690431"/>
            <a:ext cx="10908890" cy="4351338"/>
          </a:xfrm>
        </p:spPr>
        <p:txBody>
          <a:bodyPr vert="horz" lIns="91440" tIns="45720" rIns="91440" bIns="45720" rtlCol="0" anchor="t">
            <a:noAutofit/>
          </a:bodyPr>
          <a:lstStyle/>
          <a:p>
            <a:pPr marL="0" indent="0">
              <a:lnSpc>
                <a:spcPct val="100000"/>
              </a:lnSpc>
              <a:spcBef>
                <a:spcPts val="0"/>
              </a:spcBef>
              <a:spcAft>
                <a:spcPts val="1500"/>
              </a:spcAft>
              <a:buNone/>
            </a:pPr>
            <a:r>
              <a:rPr lang="en-US" sz="2400" b="1" dirty="0">
                <a:solidFill>
                  <a:srgbClr val="3DBFB4"/>
                </a:solidFill>
                <a:latin typeface="Arial"/>
                <a:cs typeface="Arial"/>
              </a:rPr>
              <a:t>Purpose:</a:t>
            </a:r>
            <a:r>
              <a:rPr lang="en-US" sz="2400" dirty="0">
                <a:solidFill>
                  <a:srgbClr val="3DBFB4"/>
                </a:solidFill>
                <a:latin typeface="Arial"/>
                <a:cs typeface="Arial"/>
              </a:rPr>
              <a:t> </a:t>
            </a:r>
            <a:endParaRPr lang="en-US"/>
          </a:p>
          <a:p>
            <a:pPr marL="0" indent="0">
              <a:lnSpc>
                <a:spcPct val="100000"/>
              </a:lnSpc>
              <a:spcBef>
                <a:spcPts val="0"/>
              </a:spcBef>
              <a:spcAft>
                <a:spcPts val="1500"/>
              </a:spcAft>
              <a:buNone/>
            </a:pPr>
            <a:r>
              <a:rPr lang="en-US" sz="2400" dirty="0">
                <a:latin typeface="Arial"/>
                <a:cs typeface="Arial"/>
              </a:rPr>
              <a:t>This module examines how an ISDOH framework can inform public health, behavioral health, health, and social services. </a:t>
            </a:r>
            <a:endParaRPr lang="en-US" sz="2400" dirty="0">
              <a:solidFill>
                <a:srgbClr val="808080"/>
              </a:solidFill>
              <a:latin typeface="Arial"/>
              <a:ea typeface="Calibri"/>
              <a:cs typeface="Arial"/>
            </a:endParaRPr>
          </a:p>
          <a:p>
            <a:pPr marL="0" indent="0">
              <a:lnSpc>
                <a:spcPct val="100000"/>
              </a:lnSpc>
              <a:spcBef>
                <a:spcPts val="0"/>
              </a:spcBef>
              <a:spcAft>
                <a:spcPts val="1500"/>
              </a:spcAft>
              <a:buNone/>
            </a:pPr>
            <a:r>
              <a:rPr lang="en-US" sz="2400" b="1" dirty="0">
                <a:solidFill>
                  <a:srgbClr val="3DBFB4"/>
                </a:solidFill>
                <a:latin typeface="Arial"/>
                <a:ea typeface="Calibri"/>
                <a:cs typeface="Arial"/>
              </a:rPr>
              <a:t>Learning Objectives: </a:t>
            </a:r>
            <a:endParaRPr lang="en-US" sz="2400" dirty="0">
              <a:solidFill>
                <a:srgbClr val="3DBFB4"/>
              </a:solidFill>
              <a:latin typeface="Arial"/>
              <a:ea typeface="Calibri"/>
              <a:cs typeface="Arial"/>
            </a:endParaRPr>
          </a:p>
          <a:p>
            <a:pPr marL="285750" indent="0">
              <a:lnSpc>
                <a:spcPct val="100000"/>
              </a:lnSpc>
              <a:spcBef>
                <a:spcPts val="0"/>
              </a:spcBef>
              <a:spcAft>
                <a:spcPts val="1500"/>
              </a:spcAft>
              <a:buFont typeface="Symbol,Sans-Serif"/>
              <a:buChar char="•"/>
            </a:pPr>
            <a:r>
              <a:rPr lang="en-US" sz="2400" dirty="0">
                <a:latin typeface="Arial"/>
                <a:ea typeface="Calibri"/>
                <a:cs typeface="Arial"/>
              </a:rPr>
              <a:t>Develop definitions of SDOH and ISDOH that are community specific.</a:t>
            </a:r>
            <a:endParaRPr lang="en-US" sz="2400" dirty="0">
              <a:solidFill>
                <a:srgbClr val="808080"/>
              </a:solidFill>
              <a:latin typeface="Arial"/>
              <a:ea typeface="Calibri"/>
              <a:cs typeface="Arial"/>
            </a:endParaRPr>
          </a:p>
          <a:p>
            <a:pPr marL="285750" indent="0">
              <a:lnSpc>
                <a:spcPct val="100000"/>
              </a:lnSpc>
              <a:spcBef>
                <a:spcPts val="0"/>
              </a:spcBef>
              <a:spcAft>
                <a:spcPts val="1500"/>
              </a:spcAft>
              <a:buFont typeface="Symbol,Sans-Serif"/>
              <a:buChar char="•"/>
            </a:pPr>
            <a:r>
              <a:rPr lang="en-US" sz="2400" dirty="0">
                <a:latin typeface="Arial"/>
                <a:ea typeface="Calibri"/>
                <a:cs typeface="Arial"/>
              </a:rPr>
              <a:t>Identify the connections between SDOH and ISDOH. </a:t>
            </a:r>
            <a:endParaRPr lang="en-US" sz="2400" dirty="0">
              <a:solidFill>
                <a:srgbClr val="808080"/>
              </a:solidFill>
              <a:latin typeface="Arial"/>
              <a:ea typeface="Calibri"/>
              <a:cs typeface="Arial"/>
            </a:endParaRPr>
          </a:p>
          <a:p>
            <a:pPr marL="285750" indent="0">
              <a:lnSpc>
                <a:spcPct val="100000"/>
              </a:lnSpc>
              <a:spcBef>
                <a:spcPts val="0"/>
              </a:spcBef>
              <a:spcAft>
                <a:spcPts val="1500"/>
              </a:spcAft>
              <a:buFont typeface="Symbol,Sans-Serif"/>
              <a:buChar char="•"/>
            </a:pPr>
            <a:r>
              <a:rPr lang="en-US" sz="2400" dirty="0">
                <a:latin typeface="Arial"/>
                <a:ea typeface="Calibri"/>
                <a:cs typeface="Arial"/>
              </a:rPr>
              <a:t>Describe ways these new understandings can inform public health practice.</a:t>
            </a:r>
            <a:endParaRPr lang="en-US" sz="2400" dirty="0">
              <a:cs typeface="Calibri" panose="020F0502020204030204"/>
            </a:endParaRPr>
          </a:p>
          <a:p>
            <a:endParaRPr lang="en-US" dirty="0">
              <a:ea typeface="Calibri"/>
              <a:cs typeface="Calibri"/>
            </a:endParaRPr>
          </a:p>
        </p:txBody>
      </p:sp>
    </p:spTree>
    <p:extLst>
      <p:ext uri="{BB962C8B-B14F-4D97-AF65-F5344CB8AC3E}">
        <p14:creationId xmlns:p14="http://schemas.microsoft.com/office/powerpoint/2010/main" val="1388759399"/>
      </p:ext>
    </p:extLst>
  </p:cSld>
  <p:clrMapOvr>
    <a:masterClrMapping/>
  </p:clrMapOvr>
  <p:extLst>
    <p:ext uri="{6950BFC3-D8DA-4A85-94F7-54DA5524770B}">
      <p188:commentRel xmlns:p188="http://schemas.microsoft.com/office/powerpoint/2018/8/main" r:id="rId2"/>
    </p:ext>
  </p:extLs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A26D7-D91C-DFF7-8B63-FD7CC3EA6261}"/>
              </a:ext>
            </a:extLst>
          </p:cNvPr>
          <p:cNvSpPr>
            <a:spLocks noGrp="1"/>
          </p:cNvSpPr>
          <p:nvPr>
            <p:ph type="title"/>
          </p:nvPr>
        </p:nvSpPr>
        <p:spPr>
          <a:xfrm>
            <a:off x="838200" y="137662"/>
            <a:ext cx="10515600" cy="1325563"/>
          </a:xfrm>
        </p:spPr>
        <p:txBody>
          <a:bodyPr/>
          <a:lstStyle/>
          <a:p>
            <a:pPr algn="ctr"/>
            <a:r>
              <a:rPr lang="en-US" b="1" dirty="0">
                <a:solidFill>
                  <a:srgbClr val="725689"/>
                </a:solidFill>
                <a:latin typeface="Franklin Gothic"/>
                <a:ea typeface="+mj-lt"/>
                <a:cs typeface="+mj-lt"/>
              </a:rPr>
              <a:t>Review</a:t>
            </a:r>
            <a:endParaRPr lang="en-US" dirty="0">
              <a:latin typeface="Franklin Gothic"/>
            </a:endParaRPr>
          </a:p>
        </p:txBody>
      </p:sp>
      <p:sp>
        <p:nvSpPr>
          <p:cNvPr id="15" name="Content Placeholder 14">
            <a:extLst>
              <a:ext uri="{FF2B5EF4-FFF2-40B4-BE49-F238E27FC236}">
                <a16:creationId xmlns:a16="http://schemas.microsoft.com/office/drawing/2014/main" id="{BC520B0B-3323-AA32-AE68-298EE4235561}"/>
              </a:ext>
            </a:extLst>
          </p:cNvPr>
          <p:cNvSpPr>
            <a:spLocks noGrp="1"/>
          </p:cNvSpPr>
          <p:nvPr>
            <p:ph idx="1"/>
          </p:nvPr>
        </p:nvSpPr>
        <p:spPr>
          <a:xfrm>
            <a:off x="705068" y="1350701"/>
            <a:ext cx="11255187" cy="5059097"/>
          </a:xfrm>
        </p:spPr>
        <p:txBody>
          <a:bodyPr vert="horz" lIns="91440" tIns="45720" rIns="91440" bIns="45720" rtlCol="0" anchor="t">
            <a:noAutofit/>
          </a:bodyPr>
          <a:lstStyle/>
          <a:p>
            <a:pPr marL="0" indent="0">
              <a:lnSpc>
                <a:spcPct val="100000"/>
              </a:lnSpc>
              <a:spcBef>
                <a:spcPts val="0"/>
              </a:spcBef>
              <a:spcAft>
                <a:spcPts val="1800"/>
              </a:spcAft>
              <a:buNone/>
            </a:pPr>
            <a:r>
              <a:rPr lang="en-US" sz="2200" b="1" dirty="0">
                <a:solidFill>
                  <a:srgbClr val="000000"/>
                </a:solidFill>
                <a:latin typeface="Arial"/>
                <a:cs typeface="Arial"/>
              </a:rPr>
              <a:t>Module I: Explored major events that shaped who you are in the adapted River of Life activity</a:t>
            </a:r>
            <a:endParaRPr lang="en-US" sz="2200">
              <a:cs typeface="Calibri"/>
            </a:endParaRPr>
          </a:p>
          <a:p>
            <a:pPr marL="0" indent="0">
              <a:lnSpc>
                <a:spcPct val="100000"/>
              </a:lnSpc>
              <a:spcBef>
                <a:spcPts val="0"/>
              </a:spcBef>
              <a:spcAft>
                <a:spcPts val="1800"/>
              </a:spcAft>
              <a:buNone/>
            </a:pPr>
            <a:r>
              <a:rPr lang="en-US" sz="2200" b="1" dirty="0">
                <a:solidFill>
                  <a:srgbClr val="3DBFB4"/>
                </a:solidFill>
                <a:latin typeface="Arial"/>
                <a:cs typeface="Arial"/>
              </a:rPr>
              <a:t>Module II: Defined SDOH important to your community compared to CDC domains</a:t>
            </a:r>
          </a:p>
          <a:p>
            <a:pPr marL="0" indent="0">
              <a:lnSpc>
                <a:spcPct val="100000"/>
              </a:lnSpc>
              <a:spcBef>
                <a:spcPts val="0"/>
              </a:spcBef>
              <a:spcAft>
                <a:spcPts val="1800"/>
              </a:spcAft>
              <a:buNone/>
            </a:pPr>
            <a:r>
              <a:rPr lang="en-US" sz="2200" b="1" dirty="0">
                <a:solidFill>
                  <a:srgbClr val="000000"/>
                </a:solidFill>
                <a:latin typeface="Arial"/>
                <a:cs typeface="Arial"/>
              </a:rPr>
              <a:t>Module III: Helped to map the ISDOH in your community</a:t>
            </a:r>
            <a:endParaRPr lang="en-US" sz="2200" b="1">
              <a:latin typeface="Arial"/>
              <a:cs typeface="Arial"/>
            </a:endParaRPr>
          </a:p>
          <a:p>
            <a:pPr marL="0" indent="0">
              <a:lnSpc>
                <a:spcPct val="100000"/>
              </a:lnSpc>
              <a:spcBef>
                <a:spcPts val="0"/>
              </a:spcBef>
              <a:spcAft>
                <a:spcPts val="1800"/>
              </a:spcAft>
              <a:buNone/>
            </a:pPr>
            <a:r>
              <a:rPr lang="en-US" sz="2200" b="1" dirty="0">
                <a:solidFill>
                  <a:srgbClr val="FBB612"/>
                </a:solidFill>
                <a:latin typeface="Arial"/>
                <a:cs typeface="Arial"/>
              </a:rPr>
              <a:t>Module IV: Applied structural determinants of health through a tribal community example</a:t>
            </a:r>
          </a:p>
          <a:p>
            <a:pPr marL="0" indent="0">
              <a:lnSpc>
                <a:spcPct val="100000"/>
              </a:lnSpc>
              <a:spcBef>
                <a:spcPts val="0"/>
              </a:spcBef>
              <a:spcAft>
                <a:spcPts val="1800"/>
              </a:spcAft>
              <a:buNone/>
            </a:pPr>
            <a:r>
              <a:rPr lang="en-US" sz="2200" b="1" dirty="0">
                <a:solidFill>
                  <a:srgbClr val="000000"/>
                </a:solidFill>
                <a:latin typeface="Arial"/>
                <a:cs typeface="Arial"/>
              </a:rPr>
              <a:t>Module V: Examined systemic determinants and approaches to address them in tribal settings</a:t>
            </a:r>
            <a:endParaRPr lang="en-US" sz="2200" b="1">
              <a:latin typeface="Arial"/>
              <a:cs typeface="Arial"/>
            </a:endParaRPr>
          </a:p>
          <a:p>
            <a:pPr marL="0" indent="0">
              <a:lnSpc>
                <a:spcPct val="100000"/>
              </a:lnSpc>
              <a:spcBef>
                <a:spcPts val="0"/>
              </a:spcBef>
              <a:spcAft>
                <a:spcPts val="1800"/>
              </a:spcAft>
              <a:buNone/>
            </a:pPr>
            <a:r>
              <a:rPr lang="en-US" sz="2200" b="1" dirty="0">
                <a:solidFill>
                  <a:schemeClr val="bg2">
                    <a:lumMod val="50000"/>
                  </a:schemeClr>
                </a:solidFill>
                <a:latin typeface="Arial"/>
                <a:cs typeface="Arial"/>
              </a:rPr>
              <a:t>Module VI: Apply the SDOH and ISDOH identified in your community to public health practice</a:t>
            </a:r>
            <a:endParaRPr lang="en-US" sz="2200" dirty="0">
              <a:solidFill>
                <a:schemeClr val="bg2">
                  <a:lumMod val="50000"/>
                </a:schemeClr>
              </a:solidFill>
              <a:cs typeface="Calibri" panose="020F0502020204030204"/>
            </a:endParaRPr>
          </a:p>
          <a:p>
            <a:pPr marL="0" indent="0">
              <a:lnSpc>
                <a:spcPct val="100000"/>
              </a:lnSpc>
              <a:spcBef>
                <a:spcPts val="0"/>
              </a:spcBef>
              <a:buNone/>
            </a:pPr>
            <a:endParaRPr lang="en-US" sz="2000" b="1" dirty="0">
              <a:latin typeface="Arial"/>
              <a:cs typeface="Arial"/>
            </a:endParaRPr>
          </a:p>
        </p:txBody>
      </p:sp>
    </p:spTree>
    <p:extLst>
      <p:ext uri="{BB962C8B-B14F-4D97-AF65-F5344CB8AC3E}">
        <p14:creationId xmlns:p14="http://schemas.microsoft.com/office/powerpoint/2010/main" val="993157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41CCB1-A7BD-FFD6-3659-866D3DF47562}"/>
              </a:ext>
            </a:extLst>
          </p:cNvPr>
          <p:cNvSpPr>
            <a:spLocks noGrp="1"/>
          </p:cNvSpPr>
          <p:nvPr>
            <p:ph type="title"/>
          </p:nvPr>
        </p:nvSpPr>
        <p:spPr/>
        <p:txBody>
          <a:bodyPr/>
          <a:lstStyle/>
          <a:p>
            <a:r>
              <a:rPr lang="en-US" b="1" dirty="0">
                <a:solidFill>
                  <a:srgbClr val="725689"/>
                </a:solidFill>
                <a:latin typeface="Franklin Gothic"/>
                <a:ea typeface="Calibri Light"/>
                <a:cs typeface="Calibri Light"/>
              </a:rPr>
              <a:t>Types of Indigenous Social Determinants of Health</a:t>
            </a:r>
          </a:p>
        </p:txBody>
      </p:sp>
      <p:sp>
        <p:nvSpPr>
          <p:cNvPr id="5" name="Content Placeholder 2">
            <a:extLst>
              <a:ext uri="{FF2B5EF4-FFF2-40B4-BE49-F238E27FC236}">
                <a16:creationId xmlns:a16="http://schemas.microsoft.com/office/drawing/2014/main" id="{1555B00B-513B-8A11-813C-CE8AA86C594E}"/>
              </a:ext>
            </a:extLst>
          </p:cNvPr>
          <p:cNvSpPr txBox="1">
            <a:spLocks/>
          </p:cNvSpPr>
          <p:nvPr/>
        </p:nvSpPr>
        <p:spPr>
          <a:xfrm>
            <a:off x="6092980" y="1901017"/>
            <a:ext cx="5698454" cy="4588747"/>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1" indent="0">
              <a:lnSpc>
                <a:spcPct val="100000"/>
              </a:lnSpc>
              <a:spcBef>
                <a:spcPts val="0"/>
              </a:spcBef>
              <a:spcAft>
                <a:spcPts val="1500"/>
              </a:spcAft>
              <a:buNone/>
            </a:pPr>
            <a:r>
              <a:rPr lang="en-US" sz="2000" b="1" dirty="0">
                <a:latin typeface="Arial"/>
                <a:ea typeface="Calibri" panose="020F0502020204030204"/>
                <a:cs typeface="Arial"/>
              </a:rPr>
              <a:t>Indigenous Social Determinants of Health</a:t>
            </a:r>
            <a:r>
              <a:rPr lang="en-US" sz="2000" dirty="0">
                <a:latin typeface="Arial"/>
                <a:ea typeface="Calibri" panose="020F0502020204030204"/>
                <a:cs typeface="Arial"/>
              </a:rPr>
              <a:t> may be classified as broad, unique, or shared (Carroll et al., 2022).</a:t>
            </a:r>
            <a:endParaRPr lang="en-US" sz="2000" dirty="0">
              <a:solidFill>
                <a:srgbClr val="808080"/>
              </a:solidFill>
              <a:latin typeface="Arial"/>
              <a:ea typeface="Calibri" panose="020F0502020204030204"/>
              <a:cs typeface="Arial"/>
            </a:endParaRPr>
          </a:p>
          <a:p>
            <a:pPr marL="0" lvl="1" indent="0">
              <a:lnSpc>
                <a:spcPct val="100000"/>
              </a:lnSpc>
              <a:spcBef>
                <a:spcPts val="0"/>
              </a:spcBef>
              <a:spcAft>
                <a:spcPts val="1500"/>
              </a:spcAft>
              <a:buNone/>
            </a:pPr>
            <a:r>
              <a:rPr lang="en-US" sz="2000" b="1" i="1" dirty="0">
                <a:solidFill>
                  <a:srgbClr val="000000"/>
                </a:solidFill>
                <a:latin typeface="Arial"/>
                <a:ea typeface="Calibri" panose="020F0502020204030204"/>
                <a:cs typeface="Arial"/>
              </a:rPr>
              <a:t>Broad social determinants</a:t>
            </a:r>
            <a:r>
              <a:rPr lang="en-US" sz="2000" dirty="0">
                <a:solidFill>
                  <a:srgbClr val="000000"/>
                </a:solidFill>
                <a:latin typeface="Arial"/>
                <a:ea typeface="Calibri" panose="020F0502020204030204"/>
                <a:cs typeface="Arial"/>
              </a:rPr>
              <a:t> are those held in common across all populations. For example, access to clean drinking water is a determinant of health common to all humans.</a:t>
            </a:r>
            <a:endParaRPr lang="en-US" sz="2000" dirty="0">
              <a:solidFill>
                <a:srgbClr val="808080"/>
              </a:solidFill>
              <a:latin typeface="Arial"/>
              <a:ea typeface="Calibri" panose="020F0502020204030204"/>
              <a:cs typeface="Arial"/>
            </a:endParaRPr>
          </a:p>
          <a:p>
            <a:pPr marL="0" lvl="1" indent="0">
              <a:lnSpc>
                <a:spcPct val="100000"/>
              </a:lnSpc>
              <a:spcBef>
                <a:spcPts val="0"/>
              </a:spcBef>
              <a:spcAft>
                <a:spcPts val="1500"/>
              </a:spcAft>
              <a:buNone/>
            </a:pPr>
            <a:r>
              <a:rPr lang="en-US" sz="2000" dirty="0">
                <a:solidFill>
                  <a:srgbClr val="000000"/>
                </a:solidFill>
                <a:latin typeface="Arial"/>
                <a:ea typeface="Calibri" panose="020F0502020204030204"/>
                <a:cs typeface="Arial"/>
              </a:rPr>
              <a:t>These determinants include the conditions all humans experience in their daily lives that relate to opportunities for healing, health, and wellness.</a:t>
            </a:r>
            <a:endParaRPr lang="en-US" sz="2000" dirty="0">
              <a:solidFill>
                <a:srgbClr val="000000"/>
              </a:solidFill>
              <a:cs typeface="Calibri" panose="020F0502020204030204"/>
            </a:endParaRPr>
          </a:p>
          <a:p>
            <a:pPr>
              <a:lnSpc>
                <a:spcPct val="100000"/>
              </a:lnSpc>
              <a:spcBef>
                <a:spcPts val="0"/>
              </a:spcBef>
              <a:buFont typeface="Arial"/>
              <a:buChar char="•"/>
            </a:pPr>
            <a:endParaRPr lang="en-US" sz="2000" dirty="0">
              <a:latin typeface="Arial"/>
              <a:ea typeface="Calibri" panose="020F0502020204030204"/>
              <a:cs typeface="Arial"/>
            </a:endParaRPr>
          </a:p>
          <a:p>
            <a:pPr>
              <a:lnSpc>
                <a:spcPct val="100000"/>
              </a:lnSpc>
              <a:spcBef>
                <a:spcPts val="0"/>
              </a:spcBef>
              <a:buFont typeface="Arial"/>
              <a:buChar char="•"/>
            </a:pPr>
            <a:endParaRPr lang="en-US" dirty="0">
              <a:latin typeface="Arial"/>
              <a:ea typeface="Calibri" panose="020F0502020204030204"/>
              <a:cs typeface="Arial"/>
            </a:endParaRPr>
          </a:p>
          <a:p>
            <a:pPr marL="0" indent="0">
              <a:lnSpc>
                <a:spcPct val="100000"/>
              </a:lnSpc>
              <a:spcBef>
                <a:spcPts val="0"/>
              </a:spcBef>
              <a:buNone/>
            </a:pPr>
            <a:endParaRPr lang="en-US" sz="2400" dirty="0">
              <a:latin typeface="Arial"/>
              <a:ea typeface="Calibri" panose="020F0502020204030204"/>
              <a:cs typeface="Arial"/>
            </a:endParaRPr>
          </a:p>
          <a:p>
            <a:pPr marL="0" indent="0">
              <a:buNone/>
            </a:pPr>
            <a:endParaRPr lang="en-US" sz="2000" dirty="0">
              <a:latin typeface="Arial"/>
              <a:ea typeface="Calibri" panose="020F0502020204030204"/>
              <a:cs typeface="Arial"/>
            </a:endParaRPr>
          </a:p>
        </p:txBody>
      </p:sp>
      <p:sp>
        <p:nvSpPr>
          <p:cNvPr id="3" name="TextBox 2">
            <a:extLst>
              <a:ext uri="{FF2B5EF4-FFF2-40B4-BE49-F238E27FC236}">
                <a16:creationId xmlns:a16="http://schemas.microsoft.com/office/drawing/2014/main" id="{8E9904EA-FAB8-EFF7-DBBA-BF87BD05ECA4}"/>
              </a:ext>
            </a:extLst>
          </p:cNvPr>
          <p:cNvSpPr txBox="1"/>
          <p:nvPr/>
        </p:nvSpPr>
        <p:spPr>
          <a:xfrm>
            <a:off x="851259" y="6058717"/>
            <a:ext cx="5256138" cy="73866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0000"/>
                </a:solidFill>
                <a:latin typeface="Arial"/>
                <a:cs typeface="Arial"/>
              </a:rPr>
              <a:t>Adapted from “Determinants of Collective Health and well-being in U.S. Indigenous communities” (Carroll, et al., 2022, p.7).  </a:t>
            </a:r>
            <a:endParaRPr lang="en-US" sz="1400">
              <a:ea typeface="Calibri"/>
              <a:cs typeface="Calibri"/>
            </a:endParaRPr>
          </a:p>
          <a:p>
            <a:r>
              <a:rPr lang="en-US" sz="1400" dirty="0">
                <a:solidFill>
                  <a:srgbClr val="808080"/>
                </a:solidFill>
                <a:latin typeface="Arial"/>
                <a:cs typeface="Segoe UI"/>
              </a:rPr>
              <a:t>​</a:t>
            </a:r>
            <a:endParaRPr lang="en-US" sz="1400" dirty="0">
              <a:solidFill>
                <a:srgbClr val="353864"/>
              </a:solidFill>
              <a:latin typeface="Arial"/>
              <a:cs typeface="Segoe UI"/>
            </a:endParaRPr>
          </a:p>
        </p:txBody>
      </p:sp>
      <p:pic>
        <p:nvPicPr>
          <p:cNvPr id="6" name="Picture 5" descr="A diagram of the different types of determinants">
            <a:extLst>
              <a:ext uri="{FF2B5EF4-FFF2-40B4-BE49-F238E27FC236}">
                <a16:creationId xmlns:a16="http://schemas.microsoft.com/office/drawing/2014/main" id="{0EACFC95-964C-E1CB-27AF-420F1591740B}"/>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r="-328"/>
          <a:stretch/>
        </p:blipFill>
        <p:spPr>
          <a:xfrm>
            <a:off x="1163511" y="1901800"/>
            <a:ext cx="4633150" cy="4016976"/>
          </a:xfrm>
          <a:prstGeom prst="rect">
            <a:avLst/>
          </a:prstGeom>
        </p:spPr>
      </p:pic>
    </p:spTree>
    <p:extLst>
      <p:ext uri="{BB962C8B-B14F-4D97-AF65-F5344CB8AC3E}">
        <p14:creationId xmlns:p14="http://schemas.microsoft.com/office/powerpoint/2010/main" val="32024483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41CCB1-A7BD-FFD6-3659-866D3DF47562}"/>
              </a:ext>
            </a:extLst>
          </p:cNvPr>
          <p:cNvSpPr>
            <a:spLocks noGrp="1"/>
          </p:cNvSpPr>
          <p:nvPr>
            <p:ph type="title"/>
          </p:nvPr>
        </p:nvSpPr>
        <p:spPr/>
        <p:txBody>
          <a:bodyPr/>
          <a:lstStyle/>
          <a:p>
            <a:r>
              <a:rPr lang="en-US" b="1" dirty="0">
                <a:solidFill>
                  <a:srgbClr val="725689"/>
                </a:solidFill>
                <a:latin typeface="Franklin Gothic"/>
                <a:ea typeface="Calibri Light"/>
                <a:cs typeface="Calibri Light"/>
              </a:rPr>
              <a:t>Unique Indigenous Social Determinants of Health</a:t>
            </a:r>
          </a:p>
        </p:txBody>
      </p:sp>
      <p:sp>
        <p:nvSpPr>
          <p:cNvPr id="5" name="Content Placeholder 2">
            <a:extLst>
              <a:ext uri="{FF2B5EF4-FFF2-40B4-BE49-F238E27FC236}">
                <a16:creationId xmlns:a16="http://schemas.microsoft.com/office/drawing/2014/main" id="{1555B00B-513B-8A11-813C-CE8AA86C594E}"/>
              </a:ext>
            </a:extLst>
          </p:cNvPr>
          <p:cNvSpPr txBox="1">
            <a:spLocks/>
          </p:cNvSpPr>
          <p:nvPr/>
        </p:nvSpPr>
        <p:spPr>
          <a:xfrm>
            <a:off x="6583019" y="1713132"/>
            <a:ext cx="5550612" cy="4590996"/>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1" indent="0">
              <a:lnSpc>
                <a:spcPct val="100000"/>
              </a:lnSpc>
              <a:spcBef>
                <a:spcPts val="0"/>
              </a:spcBef>
              <a:spcAft>
                <a:spcPts val="1500"/>
              </a:spcAft>
              <a:buNone/>
            </a:pPr>
            <a:r>
              <a:rPr lang="en-US" sz="2200" b="1" i="1" dirty="0">
                <a:latin typeface="Arial"/>
                <a:ea typeface="Calibri" panose="020F0502020204030204"/>
                <a:cs typeface="Arial"/>
              </a:rPr>
              <a:t>Unique Indigenous Social Determinants </a:t>
            </a:r>
            <a:r>
              <a:rPr lang="en-US" sz="2200" dirty="0">
                <a:latin typeface="Arial"/>
                <a:ea typeface="Calibri" panose="020F0502020204030204"/>
                <a:cs typeface="Arial"/>
              </a:rPr>
              <a:t>a</a:t>
            </a:r>
            <a:r>
              <a:rPr lang="en-US" sz="2200" dirty="0">
                <a:solidFill>
                  <a:srgbClr val="000000"/>
                </a:solidFill>
                <a:latin typeface="Arial"/>
                <a:ea typeface="Calibri" panose="020F0502020204030204"/>
                <a:cs typeface="Arial"/>
              </a:rPr>
              <a:t>re those specific to tribal or urban Indian populations. </a:t>
            </a:r>
            <a:endParaRPr lang="en-US" sz="2200" b="1" i="1">
              <a:solidFill>
                <a:srgbClr val="000000"/>
              </a:solidFill>
              <a:latin typeface="Arial"/>
              <a:ea typeface="Calibri" panose="020F0502020204030204"/>
              <a:cs typeface="Arial"/>
            </a:endParaRPr>
          </a:p>
          <a:p>
            <a:pPr marL="0" lvl="1" indent="0">
              <a:lnSpc>
                <a:spcPct val="100000"/>
              </a:lnSpc>
              <a:spcBef>
                <a:spcPts val="0"/>
              </a:spcBef>
              <a:spcAft>
                <a:spcPts val="1500"/>
              </a:spcAft>
              <a:buNone/>
            </a:pPr>
            <a:r>
              <a:rPr lang="en-US" sz="2200" dirty="0">
                <a:solidFill>
                  <a:srgbClr val="000000"/>
                </a:solidFill>
                <a:latin typeface="Arial"/>
                <a:ea typeface="Calibri" panose="020F0502020204030204"/>
                <a:cs typeface="Arial"/>
              </a:rPr>
              <a:t>For example, if only one tribal community held a particular spiritual belief that is related to health behaviors, that would be unique as no other community holds it.</a:t>
            </a:r>
            <a:endParaRPr lang="en-US" sz="2200">
              <a:solidFill>
                <a:srgbClr val="808080"/>
              </a:solidFill>
              <a:latin typeface="Arial"/>
              <a:ea typeface="Calibri" panose="020F0502020204030204"/>
              <a:cs typeface="Arial"/>
            </a:endParaRPr>
          </a:p>
          <a:p>
            <a:pPr marL="0" lvl="1" indent="0">
              <a:lnSpc>
                <a:spcPct val="100000"/>
              </a:lnSpc>
              <a:spcBef>
                <a:spcPts val="0"/>
              </a:spcBef>
              <a:spcAft>
                <a:spcPts val="1500"/>
              </a:spcAft>
              <a:buNone/>
            </a:pPr>
            <a:r>
              <a:rPr lang="en-US" sz="2200" b="1" dirty="0">
                <a:solidFill>
                  <a:srgbClr val="3DBFB4"/>
                </a:solidFill>
                <a:latin typeface="Arial"/>
                <a:ea typeface="Calibri" panose="020F0502020204030204"/>
                <a:cs typeface="Arial"/>
              </a:rPr>
              <a:t>Discuss: What are examples of unique Indigenous social determinants of health from your community?</a:t>
            </a:r>
            <a:endParaRPr lang="en-US" sz="2200" dirty="0">
              <a:solidFill>
                <a:srgbClr val="3DBFB4"/>
              </a:solidFill>
              <a:cs typeface="Calibri" panose="020F0502020204030204"/>
            </a:endParaRPr>
          </a:p>
          <a:p>
            <a:pPr>
              <a:lnSpc>
                <a:spcPct val="100000"/>
              </a:lnSpc>
              <a:spcBef>
                <a:spcPts val="0"/>
              </a:spcBef>
              <a:buFont typeface="Arial"/>
              <a:buChar char="•"/>
            </a:pPr>
            <a:endParaRPr lang="en-US" sz="2000" dirty="0">
              <a:latin typeface="Arial"/>
              <a:ea typeface="Calibri" panose="020F0502020204030204"/>
              <a:cs typeface="Arial"/>
            </a:endParaRPr>
          </a:p>
          <a:p>
            <a:pPr>
              <a:lnSpc>
                <a:spcPct val="100000"/>
              </a:lnSpc>
              <a:spcBef>
                <a:spcPts val="0"/>
              </a:spcBef>
              <a:buFont typeface="Arial"/>
              <a:buChar char="•"/>
            </a:pPr>
            <a:endParaRPr lang="en-US" dirty="0">
              <a:latin typeface="Arial"/>
              <a:ea typeface="Calibri" panose="020F0502020204030204"/>
              <a:cs typeface="Arial"/>
            </a:endParaRPr>
          </a:p>
          <a:p>
            <a:pPr marL="0" indent="0">
              <a:lnSpc>
                <a:spcPct val="100000"/>
              </a:lnSpc>
              <a:spcBef>
                <a:spcPts val="0"/>
              </a:spcBef>
              <a:buNone/>
            </a:pPr>
            <a:endParaRPr lang="en-US" sz="2400" dirty="0">
              <a:latin typeface="Arial"/>
              <a:ea typeface="Calibri" panose="020F0502020204030204"/>
              <a:cs typeface="Arial"/>
            </a:endParaRPr>
          </a:p>
          <a:p>
            <a:pPr marL="0" indent="0">
              <a:buNone/>
            </a:pPr>
            <a:endParaRPr lang="en-US" sz="2000" dirty="0">
              <a:latin typeface="Arial"/>
              <a:ea typeface="Calibri" panose="020F0502020204030204"/>
              <a:cs typeface="Arial"/>
            </a:endParaRPr>
          </a:p>
        </p:txBody>
      </p:sp>
      <p:pic>
        <p:nvPicPr>
          <p:cNvPr id="7" name="Picture 6" descr="A diagram of different types of determinants">
            <a:extLst>
              <a:ext uri="{FF2B5EF4-FFF2-40B4-BE49-F238E27FC236}">
                <a16:creationId xmlns:a16="http://schemas.microsoft.com/office/drawing/2014/main" id="{A5EC2214-7E56-3941-EAEC-277D862749F2}"/>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r="-328"/>
          <a:stretch/>
        </p:blipFill>
        <p:spPr>
          <a:xfrm>
            <a:off x="1380227" y="1699065"/>
            <a:ext cx="5101534" cy="4422444"/>
          </a:xfrm>
          <a:prstGeom prst="rect">
            <a:avLst/>
          </a:prstGeom>
        </p:spPr>
      </p:pic>
      <p:sp>
        <p:nvSpPr>
          <p:cNvPr id="9" name="TextBox 8">
            <a:extLst>
              <a:ext uri="{FF2B5EF4-FFF2-40B4-BE49-F238E27FC236}">
                <a16:creationId xmlns:a16="http://schemas.microsoft.com/office/drawing/2014/main" id="{633EF62A-0205-E469-0635-8568F3C60198}"/>
              </a:ext>
            </a:extLst>
          </p:cNvPr>
          <p:cNvSpPr txBox="1"/>
          <p:nvPr/>
        </p:nvSpPr>
        <p:spPr>
          <a:xfrm>
            <a:off x="851259" y="6058717"/>
            <a:ext cx="5256138" cy="73866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000000"/>
                </a:solidFill>
                <a:latin typeface="Arial"/>
                <a:cs typeface="Arial"/>
              </a:rPr>
              <a:t>Adapted from “Determinants of Collective Health and well-being in U.S. Indigenous communities” (Carroll, et al., 2022, p.7).  </a:t>
            </a:r>
            <a:endParaRPr lang="en-US" sz="1400">
              <a:ea typeface="Calibri"/>
              <a:cs typeface="Calibri"/>
            </a:endParaRPr>
          </a:p>
          <a:p>
            <a:r>
              <a:rPr lang="en-US" sz="1400" dirty="0">
                <a:solidFill>
                  <a:srgbClr val="808080"/>
                </a:solidFill>
                <a:latin typeface="Arial"/>
                <a:cs typeface="Segoe UI"/>
              </a:rPr>
              <a:t>​</a:t>
            </a:r>
            <a:endParaRPr lang="en-US" sz="1400" dirty="0">
              <a:solidFill>
                <a:srgbClr val="353864"/>
              </a:solidFill>
              <a:latin typeface="Arial"/>
              <a:cs typeface="Segoe UI"/>
            </a:endParaRPr>
          </a:p>
        </p:txBody>
      </p:sp>
    </p:spTree>
    <p:extLst>
      <p:ext uri="{BB962C8B-B14F-4D97-AF65-F5344CB8AC3E}">
        <p14:creationId xmlns:p14="http://schemas.microsoft.com/office/powerpoint/2010/main" val="27931587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41CCB1-A7BD-FFD6-3659-866D3DF47562}"/>
              </a:ext>
            </a:extLst>
          </p:cNvPr>
          <p:cNvSpPr>
            <a:spLocks noGrp="1"/>
          </p:cNvSpPr>
          <p:nvPr>
            <p:ph type="title"/>
          </p:nvPr>
        </p:nvSpPr>
        <p:spPr/>
        <p:txBody>
          <a:bodyPr/>
          <a:lstStyle/>
          <a:p>
            <a:r>
              <a:rPr lang="en-US" b="1" dirty="0">
                <a:solidFill>
                  <a:srgbClr val="725689"/>
                </a:solidFill>
                <a:latin typeface="Franklin Gothic"/>
                <a:ea typeface="Calibri Light"/>
                <a:cs typeface="Calibri Light"/>
              </a:rPr>
              <a:t>Shared Indigenous Social Determinants of Health</a:t>
            </a:r>
          </a:p>
        </p:txBody>
      </p:sp>
      <p:sp>
        <p:nvSpPr>
          <p:cNvPr id="5" name="Content Placeholder 2">
            <a:extLst>
              <a:ext uri="{FF2B5EF4-FFF2-40B4-BE49-F238E27FC236}">
                <a16:creationId xmlns:a16="http://schemas.microsoft.com/office/drawing/2014/main" id="{1555B00B-513B-8A11-813C-CE8AA86C594E}"/>
              </a:ext>
            </a:extLst>
          </p:cNvPr>
          <p:cNvSpPr txBox="1">
            <a:spLocks/>
          </p:cNvSpPr>
          <p:nvPr/>
        </p:nvSpPr>
        <p:spPr>
          <a:xfrm>
            <a:off x="5482658" y="1710684"/>
            <a:ext cx="6561326" cy="4772678"/>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1" indent="0">
              <a:lnSpc>
                <a:spcPct val="100000"/>
              </a:lnSpc>
              <a:spcBef>
                <a:spcPts val="0"/>
              </a:spcBef>
              <a:spcAft>
                <a:spcPts val="1200"/>
              </a:spcAft>
              <a:buNone/>
            </a:pPr>
            <a:r>
              <a:rPr lang="en-US" sz="2000" b="1" i="1" dirty="0">
                <a:latin typeface="Arial"/>
                <a:ea typeface="Calibri" panose="020F0502020204030204"/>
                <a:cs typeface="Arial"/>
              </a:rPr>
              <a:t>Shared Indigenous Social Determinants of Health</a:t>
            </a:r>
            <a:r>
              <a:rPr lang="en-US" sz="2000" dirty="0">
                <a:latin typeface="Arial"/>
                <a:ea typeface="Calibri" panose="020F0502020204030204"/>
                <a:cs typeface="Arial"/>
              </a:rPr>
              <a:t> refers </a:t>
            </a:r>
            <a:r>
              <a:rPr lang="en-US" sz="2000" dirty="0">
                <a:solidFill>
                  <a:srgbClr val="000000"/>
                </a:solidFill>
                <a:latin typeface="Arial"/>
                <a:ea typeface="Calibri" panose="020F0502020204030204"/>
                <a:cs typeface="Arial"/>
              </a:rPr>
              <a:t>to factors that are held in common across American Indian and Alaska Native communities.</a:t>
            </a:r>
            <a:endParaRPr lang="en-US" sz="2000" dirty="0">
              <a:solidFill>
                <a:srgbClr val="808080"/>
              </a:solidFill>
              <a:latin typeface="Arial"/>
              <a:ea typeface="Calibri" panose="020F0502020204030204"/>
              <a:cs typeface="Arial"/>
            </a:endParaRPr>
          </a:p>
          <a:p>
            <a:pPr marL="0" lvl="1" indent="0">
              <a:lnSpc>
                <a:spcPct val="100000"/>
              </a:lnSpc>
              <a:spcBef>
                <a:spcPts val="0"/>
              </a:spcBef>
              <a:spcAft>
                <a:spcPts val="1200"/>
              </a:spcAft>
              <a:buNone/>
            </a:pPr>
            <a:r>
              <a:rPr lang="en-US" sz="1800" dirty="0">
                <a:solidFill>
                  <a:srgbClr val="000000"/>
                </a:solidFill>
                <a:latin typeface="Arial"/>
                <a:ea typeface="Calibri" panose="020F0502020204030204"/>
                <a:cs typeface="Arial"/>
              </a:rPr>
              <a:t>These could include: </a:t>
            </a:r>
            <a:endParaRPr lang="en-US" sz="1800" dirty="0">
              <a:solidFill>
                <a:srgbClr val="808080"/>
              </a:solidFill>
              <a:latin typeface="Arial"/>
              <a:ea typeface="Calibri" panose="020F0502020204030204"/>
              <a:cs typeface="Arial"/>
            </a:endParaRPr>
          </a:p>
          <a:p>
            <a:pPr marL="285750" lvl="1" indent="-285750">
              <a:lnSpc>
                <a:spcPct val="100000"/>
              </a:lnSpc>
              <a:spcBef>
                <a:spcPts val="0"/>
              </a:spcBef>
              <a:spcAft>
                <a:spcPts val="1200"/>
              </a:spcAft>
            </a:pPr>
            <a:r>
              <a:rPr lang="en-US" sz="1800" dirty="0">
                <a:solidFill>
                  <a:srgbClr val="000000"/>
                </a:solidFill>
                <a:latin typeface="Arial"/>
                <a:ea typeface="Calibri" panose="020F0502020204030204"/>
                <a:cs typeface="Arial"/>
              </a:rPr>
              <a:t>federal, state, or tribal legislation</a:t>
            </a:r>
            <a:endParaRPr lang="en-US" sz="1800" dirty="0">
              <a:solidFill>
                <a:srgbClr val="808080"/>
              </a:solidFill>
              <a:latin typeface="Arial"/>
              <a:ea typeface="Calibri" panose="020F0502020204030204"/>
              <a:cs typeface="Arial"/>
            </a:endParaRPr>
          </a:p>
          <a:p>
            <a:pPr marL="285750" lvl="1" indent="-285750">
              <a:lnSpc>
                <a:spcPct val="100000"/>
              </a:lnSpc>
              <a:spcBef>
                <a:spcPts val="0"/>
              </a:spcBef>
              <a:spcAft>
                <a:spcPts val="1200"/>
              </a:spcAft>
            </a:pPr>
            <a:r>
              <a:rPr lang="en-US" sz="1800" dirty="0">
                <a:solidFill>
                  <a:srgbClr val="000000"/>
                </a:solidFill>
                <a:latin typeface="Arial"/>
                <a:ea typeface="Calibri" panose="020F0502020204030204"/>
                <a:cs typeface="Arial"/>
              </a:rPr>
              <a:t>policies and practices developed in response to  colonization / settler colonialism</a:t>
            </a:r>
            <a:endParaRPr lang="en-US" sz="1800" dirty="0">
              <a:solidFill>
                <a:srgbClr val="808080"/>
              </a:solidFill>
              <a:latin typeface="Arial"/>
              <a:ea typeface="Calibri" panose="020F0502020204030204"/>
              <a:cs typeface="Arial"/>
            </a:endParaRPr>
          </a:p>
          <a:p>
            <a:pPr marL="285750" lvl="1" indent="-285750">
              <a:lnSpc>
                <a:spcPct val="100000"/>
              </a:lnSpc>
              <a:spcBef>
                <a:spcPts val="0"/>
              </a:spcBef>
              <a:spcAft>
                <a:spcPts val="1200"/>
              </a:spcAft>
            </a:pPr>
            <a:r>
              <a:rPr lang="en-US" sz="1800" dirty="0">
                <a:solidFill>
                  <a:srgbClr val="000000"/>
                </a:solidFill>
                <a:latin typeface="Arial"/>
                <a:ea typeface="Calibri" panose="020F0502020204030204"/>
                <a:cs typeface="Arial"/>
              </a:rPr>
              <a:t>boarding school attendance</a:t>
            </a:r>
            <a:endParaRPr lang="en-US" sz="1800" dirty="0">
              <a:solidFill>
                <a:srgbClr val="808080"/>
              </a:solidFill>
              <a:latin typeface="Arial"/>
              <a:ea typeface="Calibri" panose="020F0502020204030204"/>
              <a:cs typeface="Arial"/>
            </a:endParaRPr>
          </a:p>
          <a:p>
            <a:pPr marL="285750" lvl="1" indent="-285750">
              <a:lnSpc>
                <a:spcPct val="100000"/>
              </a:lnSpc>
              <a:spcBef>
                <a:spcPts val="0"/>
              </a:spcBef>
              <a:spcAft>
                <a:spcPts val="1200"/>
              </a:spcAft>
            </a:pPr>
            <a:r>
              <a:rPr lang="en-US" sz="1800" dirty="0">
                <a:solidFill>
                  <a:srgbClr val="000000"/>
                </a:solidFill>
                <a:latin typeface="Arial"/>
                <a:ea typeface="Calibri" panose="020F0502020204030204"/>
                <a:cs typeface="Arial"/>
              </a:rPr>
              <a:t>extraction of natural resources within tribal jurisdictions or in sacred / traditional territories</a:t>
            </a:r>
            <a:endParaRPr lang="en-US" sz="1800" dirty="0">
              <a:solidFill>
                <a:srgbClr val="808080"/>
              </a:solidFill>
              <a:latin typeface="Arial"/>
              <a:ea typeface="Calibri" panose="020F0502020204030204"/>
              <a:cs typeface="Arial"/>
            </a:endParaRPr>
          </a:p>
          <a:p>
            <a:pPr marL="285750" lvl="1" indent="-285750">
              <a:lnSpc>
                <a:spcPct val="100000"/>
              </a:lnSpc>
              <a:spcBef>
                <a:spcPts val="0"/>
              </a:spcBef>
              <a:spcAft>
                <a:spcPts val="1200"/>
              </a:spcAft>
            </a:pPr>
            <a:r>
              <a:rPr lang="en-US" sz="1800" dirty="0">
                <a:solidFill>
                  <a:srgbClr val="000000"/>
                </a:solidFill>
                <a:latin typeface="Arial"/>
                <a:ea typeface="Calibri" panose="020F0502020204030204"/>
                <a:cs typeface="Arial"/>
              </a:rPr>
              <a:t>access to Indian Health Service </a:t>
            </a:r>
            <a:endParaRPr lang="en-US" sz="1800" dirty="0">
              <a:solidFill>
                <a:srgbClr val="808080"/>
              </a:solidFill>
              <a:latin typeface="Arial"/>
              <a:ea typeface="Calibri" panose="020F0502020204030204"/>
              <a:cs typeface="Arial"/>
            </a:endParaRPr>
          </a:p>
          <a:p>
            <a:pPr marL="0" lvl="1" indent="0">
              <a:lnSpc>
                <a:spcPct val="100000"/>
              </a:lnSpc>
              <a:spcBef>
                <a:spcPts val="0"/>
              </a:spcBef>
              <a:spcAft>
                <a:spcPts val="1200"/>
              </a:spcAft>
              <a:buNone/>
            </a:pPr>
            <a:r>
              <a:rPr lang="en-US" sz="1800" b="1" dirty="0">
                <a:solidFill>
                  <a:srgbClr val="3DBFB4"/>
                </a:solidFill>
                <a:latin typeface="Arial"/>
                <a:ea typeface="Calibri" panose="020F0502020204030204"/>
                <a:cs typeface="Arial"/>
              </a:rPr>
              <a:t>Discuss: What are examples of shared Indigenous social determinants of health from your community?</a:t>
            </a:r>
            <a:endParaRPr lang="en-US" sz="1800" dirty="0">
              <a:solidFill>
                <a:srgbClr val="3DBFB4"/>
              </a:solidFill>
              <a:cs typeface="Calibri" panose="020F0502020204030204"/>
            </a:endParaRPr>
          </a:p>
          <a:p>
            <a:pPr>
              <a:lnSpc>
                <a:spcPct val="100000"/>
              </a:lnSpc>
              <a:spcBef>
                <a:spcPts val="0"/>
              </a:spcBef>
              <a:buFont typeface="Arial"/>
              <a:buChar char="•"/>
            </a:pPr>
            <a:endParaRPr lang="en-US" sz="2000" dirty="0">
              <a:latin typeface="Arial"/>
              <a:ea typeface="Calibri" panose="020F0502020204030204"/>
              <a:cs typeface="Arial"/>
            </a:endParaRPr>
          </a:p>
          <a:p>
            <a:pPr>
              <a:lnSpc>
                <a:spcPct val="100000"/>
              </a:lnSpc>
              <a:spcBef>
                <a:spcPts val="0"/>
              </a:spcBef>
              <a:buFont typeface="Arial"/>
              <a:buChar char="•"/>
            </a:pPr>
            <a:endParaRPr lang="en-US" dirty="0">
              <a:latin typeface="Arial"/>
              <a:ea typeface="Calibri" panose="020F0502020204030204"/>
              <a:cs typeface="Arial"/>
            </a:endParaRPr>
          </a:p>
          <a:p>
            <a:pPr marL="0" indent="0">
              <a:lnSpc>
                <a:spcPct val="100000"/>
              </a:lnSpc>
              <a:spcBef>
                <a:spcPts val="0"/>
              </a:spcBef>
              <a:buNone/>
            </a:pPr>
            <a:endParaRPr lang="en-US" sz="2400" dirty="0">
              <a:latin typeface="Arial"/>
              <a:ea typeface="Calibri" panose="020F0502020204030204"/>
              <a:cs typeface="Arial"/>
            </a:endParaRPr>
          </a:p>
          <a:p>
            <a:pPr marL="0" indent="0">
              <a:buNone/>
            </a:pPr>
            <a:endParaRPr lang="en-US" sz="2000" dirty="0">
              <a:latin typeface="Arial"/>
              <a:ea typeface="Calibri" panose="020F0502020204030204"/>
              <a:cs typeface="Arial"/>
            </a:endParaRPr>
          </a:p>
        </p:txBody>
      </p:sp>
      <p:sp>
        <p:nvSpPr>
          <p:cNvPr id="3" name="TextBox 2">
            <a:extLst>
              <a:ext uri="{FF2B5EF4-FFF2-40B4-BE49-F238E27FC236}">
                <a16:creationId xmlns:a16="http://schemas.microsoft.com/office/drawing/2014/main" id="{8E9904EA-FAB8-EFF7-DBBA-BF87BD05ECA4}"/>
              </a:ext>
            </a:extLst>
          </p:cNvPr>
          <p:cNvSpPr txBox="1"/>
          <p:nvPr/>
        </p:nvSpPr>
        <p:spPr>
          <a:xfrm>
            <a:off x="982639" y="5918579"/>
            <a:ext cx="4187587"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100" dirty="0">
                <a:solidFill>
                  <a:srgbClr val="000000"/>
                </a:solidFill>
                <a:latin typeface="Arial"/>
                <a:cs typeface="Arial"/>
              </a:rPr>
              <a:t>Adapted from “Determinants of Collective Health and well-being in U.S. Indigenous communities” (Carroll, et al., 2022, p.7).  </a:t>
            </a:r>
            <a:endParaRPr lang="en-US" dirty="0"/>
          </a:p>
          <a:p>
            <a:r>
              <a:rPr lang="en-US" sz="1400" dirty="0">
                <a:solidFill>
                  <a:srgbClr val="808080"/>
                </a:solidFill>
                <a:latin typeface="Arial"/>
                <a:cs typeface="Segoe UI"/>
              </a:rPr>
              <a:t>​</a:t>
            </a:r>
            <a:endParaRPr lang="en-US" sz="1400" dirty="0">
              <a:solidFill>
                <a:srgbClr val="353864"/>
              </a:solidFill>
              <a:latin typeface="Arial"/>
              <a:cs typeface="Segoe UI"/>
            </a:endParaRPr>
          </a:p>
        </p:txBody>
      </p:sp>
      <p:pic>
        <p:nvPicPr>
          <p:cNvPr id="6" name="Picture 5" descr="A diagram of different types of determinants">
            <a:extLst>
              <a:ext uri="{FF2B5EF4-FFF2-40B4-BE49-F238E27FC236}">
                <a16:creationId xmlns:a16="http://schemas.microsoft.com/office/drawing/2014/main" id="{0EACFC95-964C-E1CB-27AF-420F1591740B}"/>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r="-328"/>
          <a:stretch/>
        </p:blipFill>
        <p:spPr>
          <a:xfrm>
            <a:off x="900752" y="1980628"/>
            <a:ext cx="4282806" cy="3552770"/>
          </a:xfrm>
          <a:prstGeom prst="rect">
            <a:avLst/>
          </a:prstGeom>
        </p:spPr>
      </p:pic>
    </p:spTree>
    <p:extLst>
      <p:ext uri="{BB962C8B-B14F-4D97-AF65-F5344CB8AC3E}">
        <p14:creationId xmlns:p14="http://schemas.microsoft.com/office/powerpoint/2010/main" val="18012475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F32A762C-2781-B954-27CA-48A56DAD2A73}"/>
              </a:ext>
              <a:ext uri="{C183D7F6-B498-43B3-948B-1728B52AA6E4}">
                <adec:decorative xmlns:adec="http://schemas.microsoft.com/office/drawing/2017/decorative" val="1"/>
              </a:ext>
            </a:extLst>
          </p:cNvPr>
          <p:cNvSpPr/>
          <p:nvPr/>
        </p:nvSpPr>
        <p:spPr>
          <a:xfrm>
            <a:off x="9913056" y="1849118"/>
            <a:ext cx="1970535" cy="652137"/>
          </a:xfrm>
          <a:prstGeom prst="rect">
            <a:avLst/>
          </a:prstGeom>
          <a:noFill/>
          <a:ln>
            <a:solidFill>
              <a:srgbClr val="FBB612"/>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solidFill>
                <a:srgbClr val="3DBFB4"/>
              </a:solidFill>
              <a:ea typeface="Calibri"/>
              <a:cs typeface="Calibri"/>
            </a:endParaRPr>
          </a:p>
        </p:txBody>
      </p:sp>
      <p:sp>
        <p:nvSpPr>
          <p:cNvPr id="2" name="Title 1">
            <a:extLst>
              <a:ext uri="{FF2B5EF4-FFF2-40B4-BE49-F238E27FC236}">
                <a16:creationId xmlns:a16="http://schemas.microsoft.com/office/drawing/2014/main" id="{DFDC7916-59EA-412B-02D8-F108E25C827D}"/>
              </a:ext>
            </a:extLst>
          </p:cNvPr>
          <p:cNvSpPr>
            <a:spLocks noGrp="1"/>
          </p:cNvSpPr>
          <p:nvPr>
            <p:ph type="title"/>
          </p:nvPr>
        </p:nvSpPr>
        <p:spPr>
          <a:xfrm>
            <a:off x="838200" y="282747"/>
            <a:ext cx="10515600" cy="1325563"/>
          </a:xfrm>
        </p:spPr>
        <p:txBody>
          <a:bodyPr/>
          <a:lstStyle/>
          <a:p>
            <a:r>
              <a:rPr lang="en-US" b="1" dirty="0">
                <a:solidFill>
                  <a:srgbClr val="725689"/>
                </a:solidFill>
                <a:latin typeface="Franklin Gothic"/>
                <a:ea typeface="Calibri Light"/>
                <a:cs typeface="Calibri Light"/>
              </a:rPr>
              <a:t>Applying SDOH and ISDOH in Community Practice</a:t>
            </a:r>
          </a:p>
        </p:txBody>
      </p:sp>
      <p:sp>
        <p:nvSpPr>
          <p:cNvPr id="3" name="Content Placeholder 2">
            <a:extLst>
              <a:ext uri="{FF2B5EF4-FFF2-40B4-BE49-F238E27FC236}">
                <a16:creationId xmlns:a16="http://schemas.microsoft.com/office/drawing/2014/main" id="{D0B46A79-668B-B3D9-3536-6DB3F0C81D65}"/>
              </a:ext>
            </a:extLst>
          </p:cNvPr>
          <p:cNvSpPr>
            <a:spLocks noGrp="1"/>
          </p:cNvSpPr>
          <p:nvPr>
            <p:ph idx="1"/>
          </p:nvPr>
        </p:nvSpPr>
        <p:spPr>
          <a:xfrm>
            <a:off x="838200" y="1923947"/>
            <a:ext cx="10908890" cy="4351338"/>
          </a:xfrm>
        </p:spPr>
        <p:txBody>
          <a:bodyPr vert="horz" lIns="91440" tIns="45720" rIns="91440" bIns="45720" rtlCol="0" anchor="t">
            <a:noAutofit/>
          </a:bodyPr>
          <a:lstStyle/>
          <a:p>
            <a:pPr marL="0" indent="0">
              <a:lnSpc>
                <a:spcPct val="100000"/>
              </a:lnSpc>
              <a:spcBef>
                <a:spcPts val="0"/>
              </a:spcBef>
              <a:spcAft>
                <a:spcPts val="1200"/>
              </a:spcAft>
              <a:buNone/>
            </a:pPr>
            <a:r>
              <a:rPr lang="en-US" sz="2000" b="1" dirty="0">
                <a:solidFill>
                  <a:srgbClr val="3DBFB4"/>
                </a:solidFill>
                <a:latin typeface="Arial"/>
                <a:ea typeface="Calibri"/>
                <a:cs typeface="Arial"/>
              </a:rPr>
              <a:t>Activity 1 – Identify &amp; Define Community-Specific SDOH &amp; ISDOH </a:t>
            </a:r>
            <a:endParaRPr lang="en-US" sz="2000" dirty="0">
              <a:solidFill>
                <a:srgbClr val="3DBFB4"/>
              </a:solidFill>
              <a:latin typeface="Arial"/>
              <a:ea typeface="Calibri"/>
              <a:cs typeface="Arial"/>
            </a:endParaRPr>
          </a:p>
          <a:p>
            <a:pPr marL="0" indent="0">
              <a:lnSpc>
                <a:spcPct val="100000"/>
              </a:lnSpc>
              <a:spcBef>
                <a:spcPts val="0"/>
              </a:spcBef>
              <a:spcAft>
                <a:spcPts val="1200"/>
              </a:spcAft>
              <a:buNone/>
            </a:pPr>
            <a:r>
              <a:rPr lang="en-US" sz="2000" b="1" i="1" dirty="0">
                <a:solidFill>
                  <a:srgbClr val="FBB612"/>
                </a:solidFill>
                <a:latin typeface="Arial"/>
                <a:ea typeface="Calibri"/>
                <a:cs typeface="Arial"/>
              </a:rPr>
              <a:t>Step 1: Create a list of SDOH and ISDOH for your setting. </a:t>
            </a:r>
            <a:endParaRPr lang="en-US" sz="2000" dirty="0">
              <a:solidFill>
                <a:srgbClr val="3DBFB4"/>
              </a:solidFill>
              <a:latin typeface="Arial"/>
              <a:ea typeface="Calibri"/>
              <a:cs typeface="Arial"/>
            </a:endParaRPr>
          </a:p>
          <a:p>
            <a:pPr marL="0" indent="0">
              <a:lnSpc>
                <a:spcPct val="100000"/>
              </a:lnSpc>
              <a:spcBef>
                <a:spcPts val="0"/>
              </a:spcBef>
              <a:spcAft>
                <a:spcPts val="1200"/>
              </a:spcAft>
              <a:buNone/>
            </a:pPr>
            <a:r>
              <a:rPr lang="en-US" sz="2000" dirty="0">
                <a:solidFill>
                  <a:srgbClr val="000000"/>
                </a:solidFill>
                <a:latin typeface="Arial"/>
                <a:ea typeface="Calibri"/>
                <a:cs typeface="Arial"/>
              </a:rPr>
              <a:t>Gather diagrams, lists, and summaries from Module I: Our Stories, Our Journeys; Module II: Social Determinants of Health; Module III: Indigenous Social Determinates of Health; Module IV Structural Determinants; and Module V: Systemic Determinants. </a:t>
            </a:r>
            <a:endParaRPr lang="en-US" sz="2000" dirty="0">
              <a:solidFill>
                <a:srgbClr val="808080"/>
              </a:solidFill>
              <a:latin typeface="Arial"/>
              <a:ea typeface="Calibri"/>
              <a:cs typeface="Arial"/>
            </a:endParaRPr>
          </a:p>
          <a:p>
            <a:pPr marL="342900" indent="-342900">
              <a:lnSpc>
                <a:spcPct val="100000"/>
              </a:lnSpc>
              <a:spcBef>
                <a:spcPts val="0"/>
              </a:spcBef>
              <a:spcAft>
                <a:spcPts val="1200"/>
              </a:spcAft>
            </a:pPr>
            <a:r>
              <a:rPr lang="en-US" sz="2000" dirty="0">
                <a:solidFill>
                  <a:srgbClr val="000000"/>
                </a:solidFill>
                <a:latin typeface="Arial"/>
                <a:ea typeface="Calibri"/>
                <a:cs typeface="Arial"/>
              </a:rPr>
              <a:t>Break into five groups and assign a module to each group.</a:t>
            </a:r>
            <a:endParaRPr lang="en-US" sz="2000" dirty="0">
              <a:solidFill>
                <a:srgbClr val="808080"/>
              </a:solidFill>
              <a:latin typeface="Arial"/>
              <a:ea typeface="Calibri"/>
              <a:cs typeface="Arial"/>
            </a:endParaRPr>
          </a:p>
          <a:p>
            <a:pPr marL="342900" indent="-342900">
              <a:lnSpc>
                <a:spcPct val="100000"/>
              </a:lnSpc>
              <a:spcBef>
                <a:spcPts val="0"/>
              </a:spcBef>
              <a:spcAft>
                <a:spcPts val="1200"/>
              </a:spcAft>
            </a:pPr>
            <a:r>
              <a:rPr lang="en-US" sz="2000" dirty="0">
                <a:solidFill>
                  <a:srgbClr val="000000"/>
                </a:solidFill>
                <a:latin typeface="Arial"/>
                <a:ea typeface="Calibri"/>
                <a:cs typeface="Arial"/>
              </a:rPr>
              <a:t>Review, discuss, and list ISDOH that are unique only to your community. (15 minutes)</a:t>
            </a:r>
            <a:endParaRPr lang="en-US" sz="2000" dirty="0">
              <a:solidFill>
                <a:srgbClr val="808080"/>
              </a:solidFill>
              <a:latin typeface="Arial"/>
              <a:ea typeface="Calibri"/>
              <a:cs typeface="Arial"/>
            </a:endParaRPr>
          </a:p>
          <a:p>
            <a:pPr marL="342900" indent="-342900">
              <a:lnSpc>
                <a:spcPct val="100000"/>
              </a:lnSpc>
              <a:spcBef>
                <a:spcPts val="0"/>
              </a:spcBef>
              <a:spcAft>
                <a:spcPts val="1200"/>
              </a:spcAft>
            </a:pPr>
            <a:r>
              <a:rPr lang="en-US" sz="2000" dirty="0">
                <a:solidFill>
                  <a:srgbClr val="000000"/>
                </a:solidFill>
                <a:latin typeface="Arial"/>
                <a:ea typeface="Calibri"/>
                <a:cs typeface="Arial"/>
              </a:rPr>
              <a:t>Which ISDOH do your community share with other Indigenous communities? (15 minutes)</a:t>
            </a:r>
            <a:endParaRPr lang="en-US" sz="2000" dirty="0">
              <a:solidFill>
                <a:srgbClr val="808080"/>
              </a:solidFill>
              <a:latin typeface="Arial"/>
              <a:ea typeface="Calibri"/>
              <a:cs typeface="Arial"/>
            </a:endParaRPr>
          </a:p>
          <a:p>
            <a:pPr marL="342900" indent="-342900">
              <a:lnSpc>
                <a:spcPct val="100000"/>
              </a:lnSpc>
              <a:spcBef>
                <a:spcPts val="0"/>
              </a:spcBef>
              <a:spcAft>
                <a:spcPts val="1200"/>
              </a:spcAft>
            </a:pPr>
            <a:r>
              <a:rPr lang="en-US" sz="2000" dirty="0">
                <a:solidFill>
                  <a:srgbClr val="000000"/>
                </a:solidFill>
                <a:latin typeface="Arial"/>
                <a:ea typeface="Calibri"/>
                <a:cs typeface="Arial"/>
              </a:rPr>
              <a:t>Identify determinants or factors that fall into the broad determinants of health. (15 minutes)</a:t>
            </a:r>
            <a:endParaRPr lang="en-US" sz="2000" dirty="0">
              <a:solidFill>
                <a:srgbClr val="808080"/>
              </a:solidFill>
              <a:latin typeface="Arial"/>
              <a:ea typeface="Calibri"/>
              <a:cs typeface="Arial"/>
            </a:endParaRPr>
          </a:p>
          <a:p>
            <a:pPr marL="0" lvl="1" indent="0">
              <a:lnSpc>
                <a:spcPct val="100000"/>
              </a:lnSpc>
              <a:spcBef>
                <a:spcPts val="0"/>
              </a:spcBef>
              <a:spcAft>
                <a:spcPts val="1200"/>
              </a:spcAft>
              <a:buNone/>
            </a:pPr>
            <a:r>
              <a:rPr lang="en-US" sz="2000" dirty="0">
                <a:solidFill>
                  <a:srgbClr val="000000"/>
                </a:solidFill>
                <a:latin typeface="Arial"/>
                <a:ea typeface="Calibri"/>
                <a:cs typeface="Arial"/>
              </a:rPr>
              <a:t>Share your lists in the larger group. Which ones are the same? Which are different?</a:t>
            </a:r>
            <a:endParaRPr lang="en-US" sz="2000" dirty="0">
              <a:solidFill>
                <a:srgbClr val="808080"/>
              </a:solidFill>
              <a:latin typeface="Arial"/>
              <a:ea typeface="Calibri"/>
              <a:cs typeface="Arial"/>
            </a:endParaRPr>
          </a:p>
          <a:p>
            <a:pPr marL="0" indent="0">
              <a:lnSpc>
                <a:spcPct val="100000"/>
              </a:lnSpc>
              <a:spcBef>
                <a:spcPts val="0"/>
              </a:spcBef>
              <a:buNone/>
            </a:pPr>
            <a:endParaRPr lang="en-US" sz="2000" b="1" dirty="0">
              <a:solidFill>
                <a:srgbClr val="3DBFB4"/>
              </a:solidFill>
              <a:latin typeface="Arial"/>
              <a:ea typeface="Calibri"/>
              <a:cs typeface="Arial"/>
            </a:endParaRPr>
          </a:p>
          <a:p>
            <a:pPr marL="0" indent="0">
              <a:lnSpc>
                <a:spcPct val="100000"/>
              </a:lnSpc>
              <a:spcBef>
                <a:spcPts val="0"/>
              </a:spcBef>
              <a:buNone/>
            </a:pPr>
            <a:endParaRPr lang="en-US" sz="1500" dirty="0">
              <a:latin typeface="Arial"/>
              <a:ea typeface="Calibri"/>
              <a:cs typeface="Arial"/>
            </a:endParaRPr>
          </a:p>
          <a:p>
            <a:endParaRPr lang="en-US" dirty="0">
              <a:ea typeface="Calibri"/>
              <a:cs typeface="Calibri"/>
            </a:endParaRPr>
          </a:p>
        </p:txBody>
      </p:sp>
      <p:sp>
        <p:nvSpPr>
          <p:cNvPr id="5" name="TextBox 11">
            <a:extLst>
              <a:ext uri="{FF2B5EF4-FFF2-40B4-BE49-F238E27FC236}">
                <a16:creationId xmlns:a16="http://schemas.microsoft.com/office/drawing/2014/main" id="{66FE5927-2EC2-7F00-E3ED-50E00B675D0E}"/>
              </a:ext>
            </a:extLst>
          </p:cNvPr>
          <p:cNvSpPr txBox="1"/>
          <p:nvPr/>
        </p:nvSpPr>
        <p:spPr>
          <a:xfrm>
            <a:off x="9840642" y="1920822"/>
            <a:ext cx="2126877" cy="52322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b="1" dirty="0">
                <a:solidFill>
                  <a:srgbClr val="3DBFB4"/>
                </a:solidFill>
                <a:latin typeface="Arial"/>
                <a:cs typeface="Arial"/>
              </a:rPr>
              <a:t>Refer to "Module VI, Part 1" worksheet</a:t>
            </a:r>
          </a:p>
        </p:txBody>
      </p:sp>
      <p:pic>
        <p:nvPicPr>
          <p:cNvPr id="7" name="Picture 6" descr="A purple circle with white and yellow crosses&#10;&#10;Description automatically generated">
            <a:extLst>
              <a:ext uri="{FF2B5EF4-FFF2-40B4-BE49-F238E27FC236}">
                <a16:creationId xmlns:a16="http://schemas.microsoft.com/office/drawing/2014/main" id="{ADC0136E-DD23-E91F-2B7B-3ACCE74808B5}"/>
              </a:ext>
            </a:extLst>
          </p:cNvPr>
          <p:cNvPicPr>
            <a:picLocks noChangeAspect="1"/>
          </p:cNvPicPr>
          <p:nvPr/>
        </p:nvPicPr>
        <p:blipFill>
          <a:blip r:embed="rId3"/>
          <a:stretch>
            <a:fillRect/>
          </a:stretch>
        </p:blipFill>
        <p:spPr>
          <a:xfrm>
            <a:off x="9350718" y="1524773"/>
            <a:ext cx="781050" cy="781050"/>
          </a:xfrm>
          <a:prstGeom prst="rect">
            <a:avLst/>
          </a:prstGeom>
        </p:spPr>
      </p:pic>
    </p:spTree>
    <p:extLst>
      <p:ext uri="{BB962C8B-B14F-4D97-AF65-F5344CB8AC3E}">
        <p14:creationId xmlns:p14="http://schemas.microsoft.com/office/powerpoint/2010/main" val="72162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B71F84-3CB7-1104-F22B-EDDECA4D5C4A}"/>
              </a:ext>
            </a:extLst>
          </p:cNvPr>
          <p:cNvSpPr>
            <a:spLocks noGrp="1"/>
          </p:cNvSpPr>
          <p:nvPr>
            <p:ph type="title"/>
          </p:nvPr>
        </p:nvSpPr>
        <p:spPr/>
        <p:txBody>
          <a:bodyPr/>
          <a:lstStyle/>
          <a:p>
            <a:r>
              <a:rPr lang="en-US" b="1" dirty="0">
                <a:solidFill>
                  <a:srgbClr val="725689"/>
                </a:solidFill>
                <a:latin typeface="Franklin Gothic"/>
                <a:ea typeface="Calibri Light"/>
                <a:cs typeface="Calibri Light"/>
              </a:rPr>
              <a:t>Applying ISDOH in Community Practice</a:t>
            </a:r>
          </a:p>
        </p:txBody>
      </p:sp>
      <p:sp>
        <p:nvSpPr>
          <p:cNvPr id="3" name="Content Placeholder 2">
            <a:extLst>
              <a:ext uri="{FF2B5EF4-FFF2-40B4-BE49-F238E27FC236}">
                <a16:creationId xmlns:a16="http://schemas.microsoft.com/office/drawing/2014/main" id="{7C08EBCE-155D-CA46-4BB5-E60915C4DBC5}"/>
              </a:ext>
            </a:extLst>
          </p:cNvPr>
          <p:cNvSpPr>
            <a:spLocks noGrp="1"/>
          </p:cNvSpPr>
          <p:nvPr>
            <p:ph idx="1"/>
          </p:nvPr>
        </p:nvSpPr>
        <p:spPr>
          <a:xfrm>
            <a:off x="838200" y="1633571"/>
            <a:ext cx="6394293" cy="4665102"/>
          </a:xfrm>
        </p:spPr>
        <p:txBody>
          <a:bodyPr vert="horz" lIns="91440" tIns="45720" rIns="91440" bIns="45720" rtlCol="0" anchor="t">
            <a:noAutofit/>
          </a:bodyPr>
          <a:lstStyle/>
          <a:p>
            <a:pPr marL="0" indent="0">
              <a:lnSpc>
                <a:spcPct val="100000"/>
              </a:lnSpc>
              <a:spcBef>
                <a:spcPts val="0"/>
              </a:spcBef>
              <a:spcAft>
                <a:spcPts val="1200"/>
              </a:spcAft>
              <a:buNone/>
            </a:pPr>
            <a:r>
              <a:rPr lang="en-US" sz="2000" dirty="0">
                <a:latin typeface="Arial"/>
                <a:cs typeface="Arial"/>
              </a:rPr>
              <a:t>Place the ISDOH identified within the following three areas: </a:t>
            </a:r>
            <a:endParaRPr lang="en-US" sz="2000" dirty="0">
              <a:solidFill>
                <a:srgbClr val="808080"/>
              </a:solidFill>
              <a:latin typeface="Arial"/>
              <a:cs typeface="Arial"/>
            </a:endParaRPr>
          </a:p>
          <a:p>
            <a:pPr marL="457200" indent="-457200">
              <a:lnSpc>
                <a:spcPct val="100000"/>
              </a:lnSpc>
              <a:spcBef>
                <a:spcPts val="0"/>
              </a:spcBef>
              <a:spcAft>
                <a:spcPts val="1200"/>
              </a:spcAft>
              <a:buAutoNum type="arabicPeriod"/>
            </a:pPr>
            <a:r>
              <a:rPr lang="en-US" sz="2000" dirty="0">
                <a:latin typeface="Arial"/>
                <a:cs typeface="Arial"/>
              </a:rPr>
              <a:t>Indigenous Social Determinants of Health (Unique)</a:t>
            </a:r>
            <a:endParaRPr lang="en-US" sz="2000">
              <a:solidFill>
                <a:srgbClr val="808080"/>
              </a:solidFill>
              <a:latin typeface="Arial"/>
              <a:cs typeface="Arial"/>
            </a:endParaRPr>
          </a:p>
          <a:p>
            <a:pPr marL="457200" indent="-457200">
              <a:lnSpc>
                <a:spcPct val="100000"/>
              </a:lnSpc>
              <a:spcBef>
                <a:spcPts val="0"/>
              </a:spcBef>
              <a:spcAft>
                <a:spcPts val="1200"/>
              </a:spcAft>
              <a:buAutoNum type="arabicPeriod"/>
            </a:pPr>
            <a:r>
              <a:rPr lang="en-US" sz="2000" dirty="0">
                <a:solidFill>
                  <a:srgbClr val="000000"/>
                </a:solidFill>
                <a:latin typeface="Arial"/>
                <a:cs typeface="Arial"/>
              </a:rPr>
              <a:t>Indigenous Social Determinants of Health (Shared)</a:t>
            </a:r>
            <a:endParaRPr lang="en-US" sz="2000">
              <a:solidFill>
                <a:srgbClr val="808080"/>
              </a:solidFill>
              <a:latin typeface="Arial"/>
              <a:cs typeface="Arial"/>
            </a:endParaRPr>
          </a:p>
          <a:p>
            <a:pPr marL="457200" indent="-457200">
              <a:lnSpc>
                <a:spcPct val="100000"/>
              </a:lnSpc>
              <a:spcBef>
                <a:spcPts val="0"/>
              </a:spcBef>
              <a:spcAft>
                <a:spcPts val="1200"/>
              </a:spcAft>
              <a:buAutoNum type="arabicPeriod"/>
            </a:pPr>
            <a:r>
              <a:rPr lang="en-US" sz="2000" dirty="0">
                <a:solidFill>
                  <a:srgbClr val="000000"/>
                </a:solidFill>
                <a:latin typeface="Arial"/>
                <a:cs typeface="Arial"/>
              </a:rPr>
              <a:t>Social Determinants </a:t>
            </a:r>
            <a:r>
              <a:rPr lang="en-US" sz="2000" dirty="0">
                <a:latin typeface="Arial"/>
                <a:cs typeface="Arial"/>
              </a:rPr>
              <a:t>of Health (Broad)</a:t>
            </a:r>
            <a:endParaRPr lang="en-US" sz="2000">
              <a:solidFill>
                <a:srgbClr val="808080"/>
              </a:solidFill>
              <a:latin typeface="Arial"/>
              <a:cs typeface="Arial"/>
            </a:endParaRPr>
          </a:p>
          <a:p>
            <a:pPr marL="0" indent="0">
              <a:lnSpc>
                <a:spcPct val="100000"/>
              </a:lnSpc>
              <a:spcBef>
                <a:spcPts val="0"/>
              </a:spcBef>
              <a:spcAft>
                <a:spcPts val="1200"/>
              </a:spcAft>
              <a:buNone/>
            </a:pPr>
            <a:r>
              <a:rPr lang="en-US" sz="2000" dirty="0">
                <a:latin typeface="Arial"/>
                <a:cs typeface="Arial"/>
              </a:rPr>
              <a:t>On a large whiteboard or using post-it notes, draw the three circles and </a:t>
            </a:r>
            <a:r>
              <a:rPr lang="en-US" sz="2000" dirty="0">
                <a:solidFill>
                  <a:srgbClr val="000000"/>
                </a:solidFill>
                <a:latin typeface="Arial"/>
                <a:cs typeface="Arial"/>
              </a:rPr>
              <a:t>label them.</a:t>
            </a:r>
            <a:endParaRPr lang="en-US" sz="2000">
              <a:solidFill>
                <a:srgbClr val="000000"/>
              </a:solidFill>
              <a:latin typeface="Calibri" panose="020F0502020204030204"/>
              <a:cs typeface="Calibri" panose="020F0502020204030204"/>
            </a:endParaRPr>
          </a:p>
          <a:p>
            <a:pPr marL="0" indent="0">
              <a:lnSpc>
                <a:spcPct val="100000"/>
              </a:lnSpc>
              <a:spcBef>
                <a:spcPts val="0"/>
              </a:spcBef>
              <a:spcAft>
                <a:spcPts val="1200"/>
              </a:spcAft>
              <a:buNone/>
            </a:pPr>
            <a:r>
              <a:rPr lang="en-US" sz="2000" dirty="0">
                <a:solidFill>
                  <a:srgbClr val="000000"/>
                </a:solidFill>
                <a:latin typeface="Arial"/>
                <a:cs typeface="Arial"/>
              </a:rPr>
              <a:t>In small groups, review the list and discuss where they would be placed. This will support making connections between SDOH and ISDOH and describing them with community members in the next activity.</a:t>
            </a:r>
            <a:endParaRPr lang="en-US" sz="2000">
              <a:cs typeface="Calibri" panose="020F0502020204030204"/>
            </a:endParaRPr>
          </a:p>
          <a:p>
            <a:pPr>
              <a:lnSpc>
                <a:spcPct val="100000"/>
              </a:lnSpc>
              <a:spcBef>
                <a:spcPts val="0"/>
              </a:spcBef>
              <a:buAutoNum type="arabicPeriod"/>
            </a:pPr>
            <a:endParaRPr lang="en-US" sz="2000" dirty="0">
              <a:latin typeface="Arial Nova"/>
              <a:ea typeface="Calibri"/>
              <a:cs typeface="Arial"/>
            </a:endParaRPr>
          </a:p>
          <a:p>
            <a:pPr>
              <a:lnSpc>
                <a:spcPct val="100000"/>
              </a:lnSpc>
              <a:spcBef>
                <a:spcPts val="0"/>
              </a:spcBef>
              <a:buAutoNum type="arabicPeriod"/>
            </a:pPr>
            <a:endParaRPr lang="en-US" sz="2000" dirty="0">
              <a:solidFill>
                <a:srgbClr val="222222"/>
              </a:solidFill>
              <a:latin typeface="Arial Nova"/>
              <a:ea typeface="Calibri"/>
              <a:cs typeface="Arial"/>
            </a:endParaRPr>
          </a:p>
          <a:p>
            <a:pPr>
              <a:buAutoNum type="arabicPeriod"/>
            </a:pPr>
            <a:endParaRPr lang="en-US" dirty="0">
              <a:ea typeface="Calibri"/>
              <a:cs typeface="Calibri"/>
            </a:endParaRPr>
          </a:p>
        </p:txBody>
      </p:sp>
      <p:sp>
        <p:nvSpPr>
          <p:cNvPr id="4" name="TextBox 3">
            <a:extLst>
              <a:ext uri="{FF2B5EF4-FFF2-40B4-BE49-F238E27FC236}">
                <a16:creationId xmlns:a16="http://schemas.microsoft.com/office/drawing/2014/main" id="{78E61433-20B3-8B6E-7626-D3D2EE4ECD32}"/>
              </a:ext>
            </a:extLst>
          </p:cNvPr>
          <p:cNvSpPr txBox="1"/>
          <p:nvPr/>
        </p:nvSpPr>
        <p:spPr>
          <a:xfrm>
            <a:off x="7638476" y="1877836"/>
            <a:ext cx="4036359" cy="23083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solidFill>
                  <a:srgbClr val="3DBFB4"/>
                </a:solidFill>
                <a:latin typeface="Arial Nova"/>
                <a:cs typeface="Arial"/>
              </a:rPr>
              <a:t>Activity 1 – Identify &amp; Define Community Specific ISDOH</a:t>
            </a:r>
            <a:endParaRPr lang="en-US" sz="2400" b="1" dirty="0">
              <a:solidFill>
                <a:srgbClr val="3DBFB4"/>
              </a:solidFill>
              <a:latin typeface="Arial Nova"/>
            </a:endParaRPr>
          </a:p>
          <a:p>
            <a:pPr marL="285750" indent="-285750">
              <a:buFont typeface="Arial,Sans-Serif"/>
              <a:buChar char="•"/>
            </a:pPr>
            <a:endParaRPr lang="en-US" sz="2400" dirty="0">
              <a:latin typeface="Arial Nova"/>
              <a:cs typeface="Arial"/>
            </a:endParaRPr>
          </a:p>
          <a:p>
            <a:r>
              <a:rPr lang="en-US" sz="2400" b="1" dirty="0">
                <a:solidFill>
                  <a:srgbClr val="725689"/>
                </a:solidFill>
                <a:latin typeface="Arial Nova"/>
                <a:cs typeface="Arial"/>
              </a:rPr>
              <a:t>Step 2: Categorize the ISDOH you</a:t>
            </a:r>
            <a:r>
              <a:rPr lang="en-US" sz="2400" b="1">
                <a:solidFill>
                  <a:srgbClr val="725689"/>
                </a:solidFill>
                <a:latin typeface="Arial Nova"/>
                <a:cs typeface="Arial"/>
              </a:rPr>
              <a:t> identified</a:t>
            </a:r>
            <a:endParaRPr lang="en-US" sz="2400" b="1" dirty="0">
              <a:solidFill>
                <a:srgbClr val="725689"/>
              </a:solidFill>
              <a:latin typeface="Arial Nova"/>
              <a:cs typeface="Arial"/>
            </a:endParaRPr>
          </a:p>
        </p:txBody>
      </p:sp>
      <p:sp>
        <p:nvSpPr>
          <p:cNvPr id="5" name="Rectangle 4">
            <a:extLst>
              <a:ext uri="{FF2B5EF4-FFF2-40B4-BE49-F238E27FC236}">
                <a16:creationId xmlns:a16="http://schemas.microsoft.com/office/drawing/2014/main" id="{4614630F-8C8A-B5C2-2D10-67384E3957F9}"/>
              </a:ext>
              <a:ext uri="{C183D7F6-B498-43B3-948B-1728B52AA6E4}">
                <adec:decorative xmlns:adec="http://schemas.microsoft.com/office/drawing/2017/decorative" val="1"/>
              </a:ext>
            </a:extLst>
          </p:cNvPr>
          <p:cNvSpPr/>
          <p:nvPr/>
        </p:nvSpPr>
        <p:spPr>
          <a:xfrm>
            <a:off x="7370224" y="1719751"/>
            <a:ext cx="4036360" cy="2705468"/>
          </a:xfrm>
          <a:prstGeom prst="rect">
            <a:avLst/>
          </a:prstGeom>
          <a:noFill/>
          <a:ln>
            <a:solidFill>
              <a:srgbClr val="FBB612"/>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dirty="0">
              <a:solidFill>
                <a:srgbClr val="3DBFB4"/>
              </a:solidFill>
              <a:ea typeface="Calibri"/>
              <a:cs typeface="Calibri"/>
            </a:endParaRPr>
          </a:p>
        </p:txBody>
      </p:sp>
    </p:spTree>
    <p:extLst>
      <p:ext uri="{BB962C8B-B14F-4D97-AF65-F5344CB8AC3E}">
        <p14:creationId xmlns:p14="http://schemas.microsoft.com/office/powerpoint/2010/main" val="13182990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6EC061-C009-DC41-B5BE-A28D93E8B27B}"/>
              </a:ext>
            </a:extLst>
          </p:cNvPr>
          <p:cNvSpPr>
            <a:spLocks noGrp="1"/>
          </p:cNvSpPr>
          <p:nvPr>
            <p:ph type="title"/>
          </p:nvPr>
        </p:nvSpPr>
        <p:spPr/>
        <p:txBody>
          <a:bodyPr>
            <a:normAutofit/>
          </a:bodyPr>
          <a:lstStyle/>
          <a:p>
            <a:r>
              <a:rPr lang="en-US" b="1" dirty="0">
                <a:solidFill>
                  <a:srgbClr val="725689"/>
                </a:solidFill>
                <a:latin typeface="Franklin Gothic"/>
                <a:cs typeface="Calibri Light"/>
              </a:rPr>
              <a:t>Applying ISDOH in Community Practice</a:t>
            </a:r>
          </a:p>
        </p:txBody>
      </p:sp>
      <p:sp>
        <p:nvSpPr>
          <p:cNvPr id="7" name="Content Placeholder 2">
            <a:extLst>
              <a:ext uri="{FF2B5EF4-FFF2-40B4-BE49-F238E27FC236}">
                <a16:creationId xmlns:a16="http://schemas.microsoft.com/office/drawing/2014/main" id="{AC4A5397-9A7D-4A22-9E0B-E8ECBBD36898}"/>
              </a:ext>
            </a:extLst>
          </p:cNvPr>
          <p:cNvSpPr txBox="1">
            <a:spLocks/>
          </p:cNvSpPr>
          <p:nvPr/>
        </p:nvSpPr>
        <p:spPr>
          <a:xfrm>
            <a:off x="842252" y="1505159"/>
            <a:ext cx="8469837" cy="5242204"/>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spcAft>
                <a:spcPts val="1200"/>
              </a:spcAft>
              <a:buNone/>
            </a:pPr>
            <a:r>
              <a:rPr lang="en-US" sz="2000" b="1" dirty="0">
                <a:solidFill>
                  <a:srgbClr val="3DBFB4"/>
                </a:solidFill>
                <a:latin typeface="Arial"/>
                <a:ea typeface="Calibri" panose="020F0502020204030204"/>
                <a:cs typeface="Arial"/>
              </a:rPr>
              <a:t>Activity 2 – Making the connections between ISDOH and Community Health Perceptions </a:t>
            </a:r>
            <a:endParaRPr lang="en-US" b="1" dirty="0">
              <a:solidFill>
                <a:srgbClr val="3DBFB4"/>
              </a:solidFill>
              <a:cs typeface="Calibri" panose="020F0502020204030204"/>
            </a:endParaRPr>
          </a:p>
          <a:p>
            <a:pPr marL="0" indent="0">
              <a:lnSpc>
                <a:spcPct val="100000"/>
              </a:lnSpc>
              <a:spcBef>
                <a:spcPts val="0"/>
              </a:spcBef>
              <a:spcAft>
                <a:spcPts val="1200"/>
              </a:spcAft>
              <a:buNone/>
            </a:pPr>
            <a:r>
              <a:rPr lang="en-US" sz="2000" dirty="0">
                <a:latin typeface="Arial"/>
                <a:ea typeface="Calibri" panose="020F0502020204030204"/>
                <a:cs typeface="Arial"/>
              </a:rPr>
              <a:t>Hearing community perspectives at different points in the process can help triangulate ISDOH patterns and identify priorities. Let's say you plan to hold community discussions about these determinants.</a:t>
            </a:r>
            <a:endParaRPr lang="en-US" sz="2000" dirty="0">
              <a:solidFill>
                <a:srgbClr val="808080"/>
              </a:solidFill>
              <a:latin typeface="Arial"/>
              <a:ea typeface="Calibri" panose="020F0502020204030204"/>
              <a:cs typeface="Arial"/>
            </a:endParaRPr>
          </a:p>
          <a:p>
            <a:pPr marL="342900" indent="-342900">
              <a:lnSpc>
                <a:spcPct val="100000"/>
              </a:lnSpc>
              <a:spcBef>
                <a:spcPts val="0"/>
              </a:spcBef>
              <a:spcAft>
                <a:spcPts val="1200"/>
              </a:spcAft>
            </a:pPr>
            <a:r>
              <a:rPr lang="en-US" sz="2000" dirty="0">
                <a:latin typeface="Arial"/>
                <a:ea typeface="Calibri" panose="020F0502020204030204"/>
                <a:cs typeface="Arial"/>
              </a:rPr>
              <a:t>What are some approaches to synthesizing community stories / lived experiences to clarify ISDOH?</a:t>
            </a:r>
            <a:endParaRPr lang="en-US" sz="2000" dirty="0">
              <a:solidFill>
                <a:srgbClr val="808080"/>
              </a:solidFill>
              <a:latin typeface="Arial"/>
              <a:ea typeface="Calibri" panose="020F0502020204030204"/>
              <a:cs typeface="Arial"/>
            </a:endParaRPr>
          </a:p>
          <a:p>
            <a:pPr marL="342900" indent="-342900">
              <a:lnSpc>
                <a:spcPct val="100000"/>
              </a:lnSpc>
              <a:spcBef>
                <a:spcPts val="0"/>
              </a:spcBef>
              <a:spcAft>
                <a:spcPts val="1200"/>
              </a:spcAft>
            </a:pPr>
            <a:r>
              <a:rPr lang="en-US" sz="2000" dirty="0">
                <a:solidFill>
                  <a:srgbClr val="000000"/>
                </a:solidFill>
                <a:latin typeface="Arial"/>
                <a:ea typeface="Calibri" panose="020F0502020204030204"/>
                <a:cs typeface="Arial"/>
              </a:rPr>
              <a:t>How can community meetings help confirm and/or expand the list of ISDOH? </a:t>
            </a:r>
            <a:endParaRPr lang="en-US" sz="2000" dirty="0">
              <a:solidFill>
                <a:srgbClr val="000000"/>
              </a:solidFill>
              <a:latin typeface="Calibri" panose="020F0502020204030204"/>
              <a:ea typeface="Calibri" panose="020F0502020204030204"/>
              <a:cs typeface="Calibri" panose="020F0502020204030204"/>
            </a:endParaRPr>
          </a:p>
          <a:p>
            <a:pPr marL="342900" indent="-342900">
              <a:lnSpc>
                <a:spcPct val="100000"/>
              </a:lnSpc>
              <a:spcBef>
                <a:spcPts val="0"/>
              </a:spcBef>
              <a:spcAft>
                <a:spcPts val="1200"/>
              </a:spcAft>
            </a:pPr>
            <a:r>
              <a:rPr lang="en-US" sz="2000" dirty="0">
                <a:solidFill>
                  <a:srgbClr val="000000"/>
                </a:solidFill>
                <a:latin typeface="Arial"/>
                <a:ea typeface="Calibri" panose="020F0502020204030204"/>
                <a:cs typeface="Arial"/>
              </a:rPr>
              <a:t>How could this process result in a community-specific ISDOH framework?</a:t>
            </a:r>
            <a:endParaRPr lang="en-US" sz="2000" dirty="0">
              <a:solidFill>
                <a:srgbClr val="000000"/>
              </a:solidFill>
              <a:latin typeface="Calibri" panose="020F0502020204030204"/>
              <a:ea typeface="Calibri" panose="020F0502020204030204"/>
              <a:cs typeface="Calibri" panose="020F0502020204030204"/>
            </a:endParaRPr>
          </a:p>
          <a:p>
            <a:pPr marL="342900" indent="-342900">
              <a:lnSpc>
                <a:spcPct val="100000"/>
              </a:lnSpc>
              <a:spcBef>
                <a:spcPts val="0"/>
              </a:spcBef>
              <a:spcAft>
                <a:spcPts val="1200"/>
              </a:spcAft>
            </a:pPr>
            <a:r>
              <a:rPr lang="en-US" sz="2000" dirty="0">
                <a:solidFill>
                  <a:srgbClr val="000000"/>
                </a:solidFill>
                <a:latin typeface="Arial"/>
                <a:ea typeface="Calibri" panose="020F0502020204030204"/>
                <a:cs typeface="Arial"/>
              </a:rPr>
              <a:t>What would this type of framework be useful for?</a:t>
            </a:r>
            <a:endParaRPr lang="en-US" sz="2000" dirty="0">
              <a:solidFill>
                <a:srgbClr val="000000"/>
              </a:solidFill>
              <a:cs typeface="Calibri" panose="020F0502020204030204"/>
            </a:endParaRPr>
          </a:p>
          <a:p>
            <a:pPr marL="285750" indent="0">
              <a:lnSpc>
                <a:spcPct val="100000"/>
              </a:lnSpc>
              <a:spcBef>
                <a:spcPts val="0"/>
              </a:spcBef>
              <a:spcAft>
                <a:spcPts val="1200"/>
              </a:spcAft>
              <a:buFont typeface="Arial"/>
              <a:buChar char="•"/>
            </a:pPr>
            <a:endParaRPr lang="en-US" sz="2000" dirty="0">
              <a:latin typeface="Arial"/>
              <a:ea typeface="Calibri" panose="020F0502020204030204"/>
              <a:cs typeface="Arial"/>
            </a:endParaRPr>
          </a:p>
          <a:p>
            <a:pPr>
              <a:lnSpc>
                <a:spcPct val="100000"/>
              </a:lnSpc>
              <a:spcBef>
                <a:spcPts val="0"/>
              </a:spcBef>
              <a:buFont typeface="Arial"/>
              <a:buChar char="•"/>
            </a:pPr>
            <a:endParaRPr lang="en-US" sz="2000" dirty="0">
              <a:latin typeface="Arial"/>
              <a:ea typeface="Calibri" panose="020F0502020204030204"/>
              <a:cs typeface="Arial"/>
            </a:endParaRPr>
          </a:p>
          <a:p>
            <a:pPr>
              <a:lnSpc>
                <a:spcPct val="100000"/>
              </a:lnSpc>
              <a:spcBef>
                <a:spcPts val="0"/>
              </a:spcBef>
              <a:buFont typeface="Arial"/>
              <a:buChar char="•"/>
            </a:pPr>
            <a:endParaRPr lang="en-US" dirty="0">
              <a:latin typeface="Arial"/>
              <a:ea typeface="Calibri" panose="020F0502020204030204"/>
              <a:cs typeface="Arial"/>
            </a:endParaRPr>
          </a:p>
          <a:p>
            <a:pPr marL="0" indent="0">
              <a:lnSpc>
                <a:spcPct val="100000"/>
              </a:lnSpc>
              <a:spcBef>
                <a:spcPts val="0"/>
              </a:spcBef>
              <a:buNone/>
            </a:pPr>
            <a:endParaRPr lang="en-US" sz="2400" dirty="0">
              <a:latin typeface="Arial"/>
              <a:ea typeface="Calibri" panose="020F0502020204030204"/>
              <a:cs typeface="Arial"/>
            </a:endParaRPr>
          </a:p>
          <a:p>
            <a:pPr marL="0" indent="0">
              <a:buNone/>
            </a:pPr>
            <a:endParaRPr lang="en-US" sz="2000" dirty="0">
              <a:latin typeface="Arial"/>
              <a:ea typeface="Calibri" panose="020F0502020204030204"/>
              <a:cs typeface="Arial"/>
            </a:endParaRPr>
          </a:p>
        </p:txBody>
      </p:sp>
    </p:spTree>
    <p:extLst>
      <p:ext uri="{BB962C8B-B14F-4D97-AF65-F5344CB8AC3E}">
        <p14:creationId xmlns:p14="http://schemas.microsoft.com/office/powerpoint/2010/main" val="8000364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495ef71c-d377-45bd-bf17-8fa16429eb4b" xsi:nil="true"/>
    <TaxCatchAll xmlns="ab06a5aa-8e31-4bdb-9b13-38c58a92ec8a" xsi:nil="true"/>
    <lcf76f155ced4ddcb4097134ff3c332f xmlns="495ef71c-d377-45bd-bf17-8fa16429eb4b">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814EAD402B59241A58C6A403A3D47C0" ma:contentTypeVersion="19" ma:contentTypeDescription="Create a new document." ma:contentTypeScope="" ma:versionID="e24ba571b0597268c3c4a4fb0f5e3883">
  <xsd:schema xmlns:xsd="http://www.w3.org/2001/XMLSchema" xmlns:xs="http://www.w3.org/2001/XMLSchema" xmlns:p="http://schemas.microsoft.com/office/2006/metadata/properties" xmlns:ns2="495ef71c-d377-45bd-bf17-8fa16429eb4b" xmlns:ns3="d6f125d2-7c0c-4a57-9485-97b9598190a1" xmlns:ns4="ab06a5aa-8e31-4bdb-9b13-38c58a92ec8a" targetNamespace="http://schemas.microsoft.com/office/2006/metadata/properties" ma:root="true" ma:fieldsID="3cb4bf3fc44d629d8813777bd37a9445" ns2:_="" ns3:_="" ns4:_="">
    <xsd:import namespace="495ef71c-d377-45bd-bf17-8fa16429eb4b"/>
    <xsd:import namespace="d6f125d2-7c0c-4a57-9485-97b9598190a1"/>
    <xsd:import namespace="ab06a5aa-8e31-4bdb-9b13-38c58a92ec8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DateTaken" minOccurs="0"/>
                <xsd:element ref="ns2:MediaLengthInSeconds" minOccurs="0"/>
                <xsd:element ref="ns3:SharedWithUsers" minOccurs="0"/>
                <xsd:element ref="ns3:SharedWithDetails" minOccurs="0"/>
                <xsd:element ref="ns2:MediaServiceLocation" minOccurs="0"/>
                <xsd:element ref="ns2:lcf76f155ced4ddcb4097134ff3c332f" minOccurs="0"/>
                <xsd:element ref="ns4:TaxCatchAll" minOccurs="0"/>
                <xsd:element ref="ns2:MediaServiceSearchProperties" minOccurs="0"/>
                <xsd:element ref="ns2:Statu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95ef71c-d377-45bd-bf17-8fa16429eb4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e20148b9-20a4-48a0-acba-ba52d68a37a3" ma:termSetId="09814cd3-568e-fe90-9814-8d621ff8fb84" ma:anchorId="fba54fb3-c3e1-fe81-a776-ca4b69148c4d" ma:open="true" ma:isKeyword="false">
      <xsd:complexType>
        <xsd:sequence>
          <xsd:element ref="pc:Terms" minOccurs="0" maxOccurs="1"/>
        </xsd:sequence>
      </xsd:complexType>
    </xsd:element>
    <xsd:element name="MediaServiceSearchProperties" ma:index="24" nillable="true" ma:displayName="MediaServiceSearchProperties" ma:hidden="true" ma:internalName="MediaServiceSearchProperties" ma:readOnly="true">
      <xsd:simpleType>
        <xsd:restriction base="dms:Note"/>
      </xsd:simpleType>
    </xsd:element>
    <xsd:element name="Status" ma:index="25" nillable="true" ma:displayName="Status" ma:format="Dropdown" ma:internalName="Status">
      <xsd:simpleType>
        <xsd:restriction base="dms:Text">
          <xsd:maxLength value="255"/>
        </xsd:restriction>
      </xsd:simpleType>
    </xsd:element>
    <xsd:element name="MediaServiceObjectDetectorVersions" ma:index="26"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6f125d2-7c0c-4a57-9485-97b9598190a1"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b06a5aa-8e31-4bdb-9b13-38c58a92ec8a"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e551c840-9f07-4fb4-a913-cee81e9a59dd}" ma:internalName="TaxCatchAll" ma:showField="CatchAllData" ma:web="d6f125d2-7c0c-4a57-9485-97b9598190a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11F3569-A415-4AA0-9E7A-A3A2388536E3}">
  <ds:schemaRefs>
    <ds:schemaRef ds:uri="http://schemas.microsoft.com/office/2006/metadata/properties"/>
    <ds:schemaRef ds:uri="http://schemas.microsoft.com/office/infopath/2007/PartnerControls"/>
    <ds:schemaRef ds:uri="495ef71c-d377-45bd-bf17-8fa16429eb4b"/>
    <ds:schemaRef ds:uri="ab06a5aa-8e31-4bdb-9b13-38c58a92ec8a"/>
  </ds:schemaRefs>
</ds:datastoreItem>
</file>

<file path=customXml/itemProps2.xml><?xml version="1.0" encoding="utf-8"?>
<ds:datastoreItem xmlns:ds="http://schemas.openxmlformats.org/officeDocument/2006/customXml" ds:itemID="{EF2140C7-89E6-443D-993C-53B3139BDEEC}">
  <ds:schemaRefs>
    <ds:schemaRef ds:uri="http://schemas.microsoft.com/sharepoint/v3/contenttype/forms"/>
  </ds:schemaRefs>
</ds:datastoreItem>
</file>

<file path=customXml/itemProps3.xml><?xml version="1.0" encoding="utf-8"?>
<ds:datastoreItem xmlns:ds="http://schemas.openxmlformats.org/officeDocument/2006/customXml" ds:itemID="{3FCC7B49-6A66-4ECF-8D4E-27AF8CF0DB1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95ef71c-d377-45bd-bf17-8fa16429eb4b"/>
    <ds:schemaRef ds:uri="d6f125d2-7c0c-4a57-9485-97b9598190a1"/>
    <ds:schemaRef ds:uri="ab06a5aa-8e31-4bdb-9b13-38c58a92ec8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49</TotalTime>
  <Words>1228</Words>
  <Application>Microsoft Macintosh PowerPoint</Application>
  <PresentationFormat>Widescreen</PresentationFormat>
  <Paragraphs>97</Paragraphs>
  <Slides>14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Arial Nova</vt:lpstr>
      <vt:lpstr>Arial,Sans-Serif</vt:lpstr>
      <vt:lpstr>Calibri</vt:lpstr>
      <vt:lpstr>Calibri Light</vt:lpstr>
      <vt:lpstr>Franklin Gothic</vt:lpstr>
      <vt:lpstr>Symbol,Sans-Serif</vt:lpstr>
      <vt:lpstr>Office Theme</vt:lpstr>
      <vt:lpstr>ISDOH Training: ISDOH Approach to Community Health</vt:lpstr>
      <vt:lpstr>Purpose and Learning Objectives</vt:lpstr>
      <vt:lpstr>Review</vt:lpstr>
      <vt:lpstr>Types of Indigenous Social Determinants of Health</vt:lpstr>
      <vt:lpstr>Unique Indigenous Social Determinants of Health</vt:lpstr>
      <vt:lpstr>Shared Indigenous Social Determinants of Health</vt:lpstr>
      <vt:lpstr>Applying SDOH and ISDOH in Community Practice</vt:lpstr>
      <vt:lpstr>Applying ISDOH in Community Practice</vt:lpstr>
      <vt:lpstr>Applying ISDOH in Community Practice</vt:lpstr>
      <vt:lpstr>Post-Module Reflection</vt:lpstr>
      <vt:lpstr>Summary</vt:lpstr>
      <vt:lpstr>Bibliography</vt:lpstr>
      <vt:lpstr>Citation</vt:lpstr>
      <vt:lpstr>Acknowledgments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Josiah Concho</dc:creator>
  <cp:lastModifiedBy>Mychal Handley</cp:lastModifiedBy>
  <cp:revision>1182</cp:revision>
  <dcterms:created xsi:type="dcterms:W3CDTF">2024-01-31T20:52:30Z</dcterms:created>
  <dcterms:modified xsi:type="dcterms:W3CDTF">2024-03-07T22:24:47Z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0x0101004814EAD402B59241A58C6A403A3D47C0</vt:lpwstr>
  </property>
  <property fmtid="{D5CDD505-2E9C-101B-9397-08002B2CF9AE}" pid="3" name="MediaServiceImageTags">
    <vt:lpwstr/>
  </property>
</Properties>
</file>