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modernComment_101_6B173B.xml" ContentType="application/vnd.ms-powerpoint.comments+xml"/>
  <Override PartName="/ppt/comments/modernComment_110_BEE17BF5.xml" ContentType="application/vnd.ms-powerpoint.comments+xml"/>
  <Override PartName="/ppt/comments/modernComment_105_ED316AF9.xml" ContentType="application/vnd.ms-powerpoint.comment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56" r:id="rId5"/>
    <p:sldId id="263" r:id="rId6"/>
    <p:sldId id="265" r:id="rId7"/>
    <p:sldId id="267" r:id="rId8"/>
    <p:sldId id="279" r:id="rId9"/>
    <p:sldId id="257" r:id="rId10"/>
    <p:sldId id="276" r:id="rId11"/>
    <p:sldId id="272" r:id="rId12"/>
    <p:sldId id="280" r:id="rId13"/>
    <p:sldId id="281" r:id="rId14"/>
    <p:sldId id="261" r:id="rId15"/>
    <p:sldId id="270" r:id="rId16"/>
    <p:sldId id="282" r:id="rId17"/>
    <p:sldId id="26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AA8380B-E551-C4C8-E323-885A98DC782F}" name="Leo N. Egashira" initials="LE" userId="S::seattleo@uw.edu::e9a1c751-cb67-4791-b133-0df8840fbbb5" providerId="AD"/>
  <p188:author id="{AC643FFD-18B6-DE96-F430-E165BA2791EA}" name="Christina E Ore" initials="CO" userId="S::core1@uw.edu::c53af5aa-43bf-4b6a-a9e3-ad914655eccd"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DBFB4"/>
    <a:srgbClr val="725689"/>
    <a:srgbClr val="FBB61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F3DF2EF-47D1-07D0-1EB3-2FE833C729A0}" v="131" dt="2024-03-05T19:23:03.1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21" d="100"/>
          <a:sy n="121" d="100"/>
        </p:scale>
        <p:origin x="74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omments/modernComment_101_6B173B.xml><?xml version="1.0" encoding="utf-8"?>
<p188:cmLst xmlns:a="http://schemas.openxmlformats.org/drawingml/2006/main" xmlns:r="http://schemas.openxmlformats.org/officeDocument/2006/relationships" xmlns:p188="http://schemas.microsoft.com/office/powerpoint/2018/8/main">
  <p188:cm id="{9255ED9D-95B3-45B8-8CA2-98A394A97C46}" authorId="{AC643FFD-18B6-DE96-F430-E165BA2791EA}" status="resolved" created="2024-02-18T17:01:35.850" complete="100000">
    <ac:deMkLst xmlns:ac="http://schemas.microsoft.com/office/drawing/2013/main/command">
      <pc:docMk xmlns:pc="http://schemas.microsoft.com/office/powerpoint/2013/main/command"/>
      <pc:sldMk xmlns:pc="http://schemas.microsoft.com/office/powerpoint/2013/main/command" cId="7018299" sldId="257"/>
      <ac:spMk id="3" creationId="{17572EE7-5544-AC33-A3DC-68DBBF776FA0}"/>
    </ac:deMkLst>
    <p188:replyLst>
      <p188:reply id="{404000F0-8CC5-48E3-ABBF-EA694BA9A6FA}" authorId="{AC643FFD-18B6-DE96-F430-E165BA2791EA}" created="2024-02-18T17:04:44.297">
        <p188:txBody>
          <a:bodyPr/>
          <a:lstStyle/>
          <a:p>
            <a:r>
              <a:rPr lang="en-US"/>
              <a:t>this is information to meet the 3rd objective in this module. </a:t>
            </a:r>
          </a:p>
        </p188:txBody>
      </p188:reply>
    </p188:replyLst>
    <p188:txBody>
      <a:bodyPr/>
      <a:lstStyle/>
      <a:p>
        <a:r>
          <a:rPr lang="en-US"/>
          <a:t>does this match the full resource w all modules? </a:t>
        </a:r>
      </a:p>
    </p188:txBody>
  </p188:cm>
</p188:cmLst>
</file>

<file path=ppt/comments/modernComment_105_ED316AF9.xml><?xml version="1.0" encoding="utf-8"?>
<p188:cmLst xmlns:a="http://schemas.openxmlformats.org/drawingml/2006/main" xmlns:r="http://schemas.openxmlformats.org/officeDocument/2006/relationships" xmlns:p188="http://schemas.microsoft.com/office/powerpoint/2018/8/main">
  <p188:cm id="{29F5A403-D943-45A0-8F0D-F285F615D1B2}" authorId="{4AA8380B-E551-C4C8-E323-885A98DC782F}" status="resolved" created="2024-02-27T19:42:57.944" complete="100000">
    <ac:txMkLst xmlns:ac="http://schemas.microsoft.com/office/drawing/2013/main/command">
      <pc:docMk xmlns:pc="http://schemas.microsoft.com/office/powerpoint/2013/main/command"/>
      <pc:sldMk xmlns:pc="http://schemas.microsoft.com/office/powerpoint/2013/main/command" cId="3979438841" sldId="261"/>
      <ac:spMk id="3" creationId="{B34C3935-DA3B-2C65-4DD5-0728129EA5E9}"/>
      <ac:txMk cp="262" len="4">
        <ac:context len="450" hash="793341521"/>
      </ac:txMk>
    </ac:txMkLst>
    <p188:pos x="5181600" y="2860430"/>
    <p188:replyLst>
      <p188:reply id="{8209F8ED-1BC2-4653-8B55-CAD13A9BD40D}" authorId="{AC643FFD-18B6-DE96-F430-E165BA2791EA}" created="2024-02-29T14:02:30.421">
        <p188:txBody>
          <a:bodyPr/>
          <a:lstStyle/>
          <a:p>
            <a:r>
              <a:rPr lang="en-US"/>
              <a:t>thank you for catching that </a:t>
            </a:r>
          </a:p>
        </p188:txBody>
      </p188:reply>
    </p188:replyLst>
    <p188:txBody>
      <a:bodyPr/>
      <a:lstStyle/>
      <a:p>
        <a:r>
          <a:rPr lang="en-US"/>
          <a:t>I changed "four" to "five," since there were five previous modules.</a:t>
        </a:r>
      </a:p>
    </p188:txBody>
    <p188:extLst>
      <p:ext xmlns:p="http://schemas.openxmlformats.org/presentationml/2006/main" uri="{57CB4572-C831-44C2-8A1C-0ADB6CCDFE69}">
        <p223:reactions xmlns:p223="http://schemas.microsoft.com/office/powerpoint/2022/03/main">
          <p223:rxn type="👍">
            <p223:instance time="2024-02-29T14:02:16.218" authorId="{AC643FFD-18B6-DE96-F430-E165BA2791EA}"/>
          </p223:rxn>
        </p223:reactions>
      </p:ext>
    </p188:extLst>
  </p188:cm>
</p188:cmLst>
</file>

<file path=ppt/comments/modernComment_110_BEE17BF5.xml><?xml version="1.0" encoding="utf-8"?>
<p188:cmLst xmlns:a="http://schemas.openxmlformats.org/drawingml/2006/main" xmlns:r="http://schemas.openxmlformats.org/officeDocument/2006/relationships" xmlns:p188="http://schemas.microsoft.com/office/powerpoint/2018/8/main">
  <p188:cm id="{5460AB53-1FD7-416D-ABC1-438E49AE4A75}" authorId="{AC643FFD-18B6-DE96-F430-E165BA2791EA}" created="2024-02-18T17:02:26.601">
    <ac:deMkLst xmlns:ac="http://schemas.microsoft.com/office/drawing/2013/main/command">
      <pc:docMk xmlns:pc="http://schemas.microsoft.com/office/powerpoint/2013/main/command"/>
      <pc:sldMk xmlns:pc="http://schemas.microsoft.com/office/powerpoint/2013/main/command" cId="3202448373" sldId="272"/>
      <ac:picMk id="3" creationId="{DBE886E0-1BFC-500F-461E-1DF31C7D16B4}"/>
    </ac:deMkLst>
    <p188:txBody>
      <a:bodyPr/>
      <a:lstStyle/>
      <a:p>
        <a:r>
          <a:rPr lang="en-US"/>
          <a:t>nice graphic ! </a:t>
        </a:r>
      </a:p>
    </p188:txBody>
  </p188:cm>
</p188: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95CBB-D330-EEDF-C395-2C6228D2408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74F166E-1370-0A93-11D1-9C57760D7A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A6CCF44-89F1-52B0-0E10-AEA1E4C1529B}"/>
              </a:ext>
            </a:extLst>
          </p:cNvPr>
          <p:cNvSpPr>
            <a:spLocks noGrp="1"/>
          </p:cNvSpPr>
          <p:nvPr>
            <p:ph type="dt" sz="half" idx="10"/>
          </p:nvPr>
        </p:nvSpPr>
        <p:spPr/>
        <p:txBody>
          <a:bodyPr/>
          <a:lstStyle/>
          <a:p>
            <a:fld id="{833BBB90-3360-4B4C-A8D7-4E022903A9BC}" type="datetimeFigureOut">
              <a:rPr lang="en-US" smtClean="0"/>
              <a:t>3/7/24</a:t>
            </a:fld>
            <a:endParaRPr lang="en-US"/>
          </a:p>
        </p:txBody>
      </p:sp>
      <p:sp>
        <p:nvSpPr>
          <p:cNvPr id="5" name="Footer Placeholder 4">
            <a:extLst>
              <a:ext uri="{FF2B5EF4-FFF2-40B4-BE49-F238E27FC236}">
                <a16:creationId xmlns:a16="http://schemas.microsoft.com/office/drawing/2014/main" id="{45B7D6AC-E097-206E-BB3A-73A0357307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1251C7-49E7-15E7-ADF8-C349B3E7D634}"/>
              </a:ext>
            </a:extLst>
          </p:cNvPr>
          <p:cNvSpPr>
            <a:spLocks noGrp="1"/>
          </p:cNvSpPr>
          <p:nvPr>
            <p:ph type="sldNum" sz="quarter" idx="12"/>
          </p:nvPr>
        </p:nvSpPr>
        <p:spPr/>
        <p:txBody>
          <a:bodyPr/>
          <a:lstStyle/>
          <a:p>
            <a:fld id="{943D4606-3F3E-2C44-9E87-1032BC2BD958}" type="slidenum">
              <a:rPr lang="en-US" smtClean="0"/>
              <a:t>‹#›</a:t>
            </a:fld>
            <a:endParaRPr lang="en-US"/>
          </a:p>
        </p:txBody>
      </p:sp>
    </p:spTree>
    <p:extLst>
      <p:ext uri="{BB962C8B-B14F-4D97-AF65-F5344CB8AC3E}">
        <p14:creationId xmlns:p14="http://schemas.microsoft.com/office/powerpoint/2010/main" val="3387952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197B4-E206-3018-73A8-917D7A01E1F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FE695B0-D7F9-B858-7715-01BF9A06352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AE91F2-8DA7-2B68-5C14-9E2A2613CA35}"/>
              </a:ext>
            </a:extLst>
          </p:cNvPr>
          <p:cNvSpPr>
            <a:spLocks noGrp="1"/>
          </p:cNvSpPr>
          <p:nvPr>
            <p:ph type="dt" sz="half" idx="10"/>
          </p:nvPr>
        </p:nvSpPr>
        <p:spPr/>
        <p:txBody>
          <a:bodyPr/>
          <a:lstStyle/>
          <a:p>
            <a:fld id="{833BBB90-3360-4B4C-A8D7-4E022903A9BC}" type="datetimeFigureOut">
              <a:rPr lang="en-US" smtClean="0"/>
              <a:t>3/7/24</a:t>
            </a:fld>
            <a:endParaRPr lang="en-US"/>
          </a:p>
        </p:txBody>
      </p:sp>
      <p:sp>
        <p:nvSpPr>
          <p:cNvPr id="5" name="Footer Placeholder 4">
            <a:extLst>
              <a:ext uri="{FF2B5EF4-FFF2-40B4-BE49-F238E27FC236}">
                <a16:creationId xmlns:a16="http://schemas.microsoft.com/office/drawing/2014/main" id="{CE7697DE-8175-0356-BB32-FBE47014D3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771CBC-AFC2-5CB6-4B0A-98B9F67BAB4A}"/>
              </a:ext>
            </a:extLst>
          </p:cNvPr>
          <p:cNvSpPr>
            <a:spLocks noGrp="1"/>
          </p:cNvSpPr>
          <p:nvPr>
            <p:ph type="sldNum" sz="quarter" idx="12"/>
          </p:nvPr>
        </p:nvSpPr>
        <p:spPr/>
        <p:txBody>
          <a:bodyPr/>
          <a:lstStyle/>
          <a:p>
            <a:fld id="{943D4606-3F3E-2C44-9E87-1032BC2BD958}" type="slidenum">
              <a:rPr lang="en-US" smtClean="0"/>
              <a:t>‹#›</a:t>
            </a:fld>
            <a:endParaRPr lang="en-US"/>
          </a:p>
        </p:txBody>
      </p:sp>
    </p:spTree>
    <p:extLst>
      <p:ext uri="{BB962C8B-B14F-4D97-AF65-F5344CB8AC3E}">
        <p14:creationId xmlns:p14="http://schemas.microsoft.com/office/powerpoint/2010/main" val="5953458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186E281-D898-CADB-D083-0FA108A4D63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B89E2EB-5EDF-AFDD-B8CC-337543312AD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9F85FE-67E3-5AE6-8127-6DE747EB0211}"/>
              </a:ext>
            </a:extLst>
          </p:cNvPr>
          <p:cNvSpPr>
            <a:spLocks noGrp="1"/>
          </p:cNvSpPr>
          <p:nvPr>
            <p:ph type="dt" sz="half" idx="10"/>
          </p:nvPr>
        </p:nvSpPr>
        <p:spPr/>
        <p:txBody>
          <a:bodyPr/>
          <a:lstStyle/>
          <a:p>
            <a:fld id="{833BBB90-3360-4B4C-A8D7-4E022903A9BC}" type="datetimeFigureOut">
              <a:rPr lang="en-US" smtClean="0"/>
              <a:t>3/7/24</a:t>
            </a:fld>
            <a:endParaRPr lang="en-US"/>
          </a:p>
        </p:txBody>
      </p:sp>
      <p:sp>
        <p:nvSpPr>
          <p:cNvPr id="5" name="Footer Placeholder 4">
            <a:extLst>
              <a:ext uri="{FF2B5EF4-FFF2-40B4-BE49-F238E27FC236}">
                <a16:creationId xmlns:a16="http://schemas.microsoft.com/office/drawing/2014/main" id="{BD5490C9-7B56-8B8F-38B3-B04C78B228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B99EDD-110A-FA70-B518-19C0EBFB4FD8}"/>
              </a:ext>
            </a:extLst>
          </p:cNvPr>
          <p:cNvSpPr>
            <a:spLocks noGrp="1"/>
          </p:cNvSpPr>
          <p:nvPr>
            <p:ph type="sldNum" sz="quarter" idx="12"/>
          </p:nvPr>
        </p:nvSpPr>
        <p:spPr/>
        <p:txBody>
          <a:bodyPr/>
          <a:lstStyle/>
          <a:p>
            <a:fld id="{943D4606-3F3E-2C44-9E87-1032BC2BD958}" type="slidenum">
              <a:rPr lang="en-US" smtClean="0"/>
              <a:t>‹#›</a:t>
            </a:fld>
            <a:endParaRPr lang="en-US"/>
          </a:p>
        </p:txBody>
      </p:sp>
    </p:spTree>
    <p:extLst>
      <p:ext uri="{BB962C8B-B14F-4D97-AF65-F5344CB8AC3E}">
        <p14:creationId xmlns:p14="http://schemas.microsoft.com/office/powerpoint/2010/main" val="3276181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CDE57-05BE-3F8B-36D2-4785A54DEA0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7F916B6-B7A7-44C7-4E6F-A37479E60E5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B1DF7C-EE6C-0F3D-20B0-352EB5E4778D}"/>
              </a:ext>
            </a:extLst>
          </p:cNvPr>
          <p:cNvSpPr>
            <a:spLocks noGrp="1"/>
          </p:cNvSpPr>
          <p:nvPr>
            <p:ph type="dt" sz="half" idx="10"/>
          </p:nvPr>
        </p:nvSpPr>
        <p:spPr/>
        <p:txBody>
          <a:bodyPr/>
          <a:lstStyle/>
          <a:p>
            <a:fld id="{833BBB90-3360-4B4C-A8D7-4E022903A9BC}" type="datetimeFigureOut">
              <a:rPr lang="en-US" smtClean="0"/>
              <a:t>3/7/24</a:t>
            </a:fld>
            <a:endParaRPr lang="en-US"/>
          </a:p>
        </p:txBody>
      </p:sp>
      <p:sp>
        <p:nvSpPr>
          <p:cNvPr id="5" name="Footer Placeholder 4">
            <a:extLst>
              <a:ext uri="{FF2B5EF4-FFF2-40B4-BE49-F238E27FC236}">
                <a16:creationId xmlns:a16="http://schemas.microsoft.com/office/drawing/2014/main" id="{8C6CFDF5-1F50-8D92-3BC4-745A83833E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DA1B8B-EFBC-C1DF-3D57-C7EBE930DEA5}"/>
              </a:ext>
            </a:extLst>
          </p:cNvPr>
          <p:cNvSpPr>
            <a:spLocks noGrp="1"/>
          </p:cNvSpPr>
          <p:nvPr>
            <p:ph type="sldNum" sz="quarter" idx="12"/>
          </p:nvPr>
        </p:nvSpPr>
        <p:spPr/>
        <p:txBody>
          <a:bodyPr/>
          <a:lstStyle/>
          <a:p>
            <a:fld id="{943D4606-3F3E-2C44-9E87-1032BC2BD958}" type="slidenum">
              <a:rPr lang="en-US" smtClean="0"/>
              <a:t>‹#›</a:t>
            </a:fld>
            <a:endParaRPr lang="en-US"/>
          </a:p>
        </p:txBody>
      </p:sp>
    </p:spTree>
    <p:extLst>
      <p:ext uri="{BB962C8B-B14F-4D97-AF65-F5344CB8AC3E}">
        <p14:creationId xmlns:p14="http://schemas.microsoft.com/office/powerpoint/2010/main" val="948562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7851F-C771-3F42-DEA2-F1CAE435994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1C547CB-37C7-35D1-AA0E-B7A93CB6075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B67A42E-72D5-A042-3C53-2FED1912D275}"/>
              </a:ext>
            </a:extLst>
          </p:cNvPr>
          <p:cNvSpPr>
            <a:spLocks noGrp="1"/>
          </p:cNvSpPr>
          <p:nvPr>
            <p:ph type="dt" sz="half" idx="10"/>
          </p:nvPr>
        </p:nvSpPr>
        <p:spPr/>
        <p:txBody>
          <a:bodyPr/>
          <a:lstStyle/>
          <a:p>
            <a:fld id="{833BBB90-3360-4B4C-A8D7-4E022903A9BC}" type="datetimeFigureOut">
              <a:rPr lang="en-US" smtClean="0"/>
              <a:t>3/7/24</a:t>
            </a:fld>
            <a:endParaRPr lang="en-US"/>
          </a:p>
        </p:txBody>
      </p:sp>
      <p:sp>
        <p:nvSpPr>
          <p:cNvPr id="5" name="Footer Placeholder 4">
            <a:extLst>
              <a:ext uri="{FF2B5EF4-FFF2-40B4-BE49-F238E27FC236}">
                <a16:creationId xmlns:a16="http://schemas.microsoft.com/office/drawing/2014/main" id="{75176C05-8AA6-811F-7D5D-9F6879300E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887893-581E-DBAB-CBB5-089F72DD17E1}"/>
              </a:ext>
            </a:extLst>
          </p:cNvPr>
          <p:cNvSpPr>
            <a:spLocks noGrp="1"/>
          </p:cNvSpPr>
          <p:nvPr>
            <p:ph type="sldNum" sz="quarter" idx="12"/>
          </p:nvPr>
        </p:nvSpPr>
        <p:spPr/>
        <p:txBody>
          <a:bodyPr/>
          <a:lstStyle/>
          <a:p>
            <a:fld id="{943D4606-3F3E-2C44-9E87-1032BC2BD958}" type="slidenum">
              <a:rPr lang="en-US" smtClean="0"/>
              <a:t>‹#›</a:t>
            </a:fld>
            <a:endParaRPr lang="en-US"/>
          </a:p>
        </p:txBody>
      </p:sp>
    </p:spTree>
    <p:extLst>
      <p:ext uri="{BB962C8B-B14F-4D97-AF65-F5344CB8AC3E}">
        <p14:creationId xmlns:p14="http://schemas.microsoft.com/office/powerpoint/2010/main" val="1732566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794D2-7F0B-E310-D44D-13B51917418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7A8099E-2ED4-3B3F-880E-4EA15FE935A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F3BF856-E1E1-B72D-BD26-BAFDBBC5029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D8A2C33-ED1A-9709-34F2-835AD0208958}"/>
              </a:ext>
            </a:extLst>
          </p:cNvPr>
          <p:cNvSpPr>
            <a:spLocks noGrp="1"/>
          </p:cNvSpPr>
          <p:nvPr>
            <p:ph type="dt" sz="half" idx="10"/>
          </p:nvPr>
        </p:nvSpPr>
        <p:spPr/>
        <p:txBody>
          <a:bodyPr/>
          <a:lstStyle/>
          <a:p>
            <a:fld id="{833BBB90-3360-4B4C-A8D7-4E022903A9BC}" type="datetimeFigureOut">
              <a:rPr lang="en-US" smtClean="0"/>
              <a:t>3/7/24</a:t>
            </a:fld>
            <a:endParaRPr lang="en-US"/>
          </a:p>
        </p:txBody>
      </p:sp>
      <p:sp>
        <p:nvSpPr>
          <p:cNvPr id="6" name="Footer Placeholder 5">
            <a:extLst>
              <a:ext uri="{FF2B5EF4-FFF2-40B4-BE49-F238E27FC236}">
                <a16:creationId xmlns:a16="http://schemas.microsoft.com/office/drawing/2014/main" id="{B2144973-FF5B-28DE-AA50-FC0AEC332F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C1DC6D-81DD-654B-1650-5EECBC3CA761}"/>
              </a:ext>
            </a:extLst>
          </p:cNvPr>
          <p:cNvSpPr>
            <a:spLocks noGrp="1"/>
          </p:cNvSpPr>
          <p:nvPr>
            <p:ph type="sldNum" sz="quarter" idx="12"/>
          </p:nvPr>
        </p:nvSpPr>
        <p:spPr/>
        <p:txBody>
          <a:bodyPr/>
          <a:lstStyle/>
          <a:p>
            <a:fld id="{943D4606-3F3E-2C44-9E87-1032BC2BD958}" type="slidenum">
              <a:rPr lang="en-US" smtClean="0"/>
              <a:t>‹#›</a:t>
            </a:fld>
            <a:endParaRPr lang="en-US"/>
          </a:p>
        </p:txBody>
      </p:sp>
    </p:spTree>
    <p:extLst>
      <p:ext uri="{BB962C8B-B14F-4D97-AF65-F5344CB8AC3E}">
        <p14:creationId xmlns:p14="http://schemas.microsoft.com/office/powerpoint/2010/main" val="19166358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35317-A971-0984-7567-3B0996B7D72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BA66F8A-FC33-B9B3-551E-60FE932717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C42ADCF-B57C-3C2F-B946-21B0B0F64E1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C5CE464-C577-C230-929D-BC952E4CEF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092DF1F-1F15-71AB-4961-EE8C44AD658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6F5BA6A-867D-486B-E90E-69A18A03BAAC}"/>
              </a:ext>
            </a:extLst>
          </p:cNvPr>
          <p:cNvSpPr>
            <a:spLocks noGrp="1"/>
          </p:cNvSpPr>
          <p:nvPr>
            <p:ph type="dt" sz="half" idx="10"/>
          </p:nvPr>
        </p:nvSpPr>
        <p:spPr/>
        <p:txBody>
          <a:bodyPr/>
          <a:lstStyle/>
          <a:p>
            <a:fld id="{833BBB90-3360-4B4C-A8D7-4E022903A9BC}" type="datetimeFigureOut">
              <a:rPr lang="en-US" smtClean="0"/>
              <a:t>3/7/24</a:t>
            </a:fld>
            <a:endParaRPr lang="en-US"/>
          </a:p>
        </p:txBody>
      </p:sp>
      <p:sp>
        <p:nvSpPr>
          <p:cNvPr id="8" name="Footer Placeholder 7">
            <a:extLst>
              <a:ext uri="{FF2B5EF4-FFF2-40B4-BE49-F238E27FC236}">
                <a16:creationId xmlns:a16="http://schemas.microsoft.com/office/drawing/2014/main" id="{CED10A9E-D030-5393-1FFA-6C39E9D5E88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839AFA2-F97E-BAED-67C7-16FD420578AB}"/>
              </a:ext>
            </a:extLst>
          </p:cNvPr>
          <p:cNvSpPr>
            <a:spLocks noGrp="1"/>
          </p:cNvSpPr>
          <p:nvPr>
            <p:ph type="sldNum" sz="quarter" idx="12"/>
          </p:nvPr>
        </p:nvSpPr>
        <p:spPr/>
        <p:txBody>
          <a:bodyPr/>
          <a:lstStyle/>
          <a:p>
            <a:fld id="{943D4606-3F3E-2C44-9E87-1032BC2BD958}" type="slidenum">
              <a:rPr lang="en-US" smtClean="0"/>
              <a:t>‹#›</a:t>
            </a:fld>
            <a:endParaRPr lang="en-US"/>
          </a:p>
        </p:txBody>
      </p:sp>
    </p:spTree>
    <p:extLst>
      <p:ext uri="{BB962C8B-B14F-4D97-AF65-F5344CB8AC3E}">
        <p14:creationId xmlns:p14="http://schemas.microsoft.com/office/powerpoint/2010/main" val="3030471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88D39-2714-F384-A662-CED46F9F8A0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FD7ECA4-19AB-2EFA-8CF8-0BF1518FDC78}"/>
              </a:ext>
            </a:extLst>
          </p:cNvPr>
          <p:cNvSpPr>
            <a:spLocks noGrp="1"/>
          </p:cNvSpPr>
          <p:nvPr>
            <p:ph type="dt" sz="half" idx="10"/>
          </p:nvPr>
        </p:nvSpPr>
        <p:spPr/>
        <p:txBody>
          <a:bodyPr/>
          <a:lstStyle/>
          <a:p>
            <a:fld id="{833BBB90-3360-4B4C-A8D7-4E022903A9BC}" type="datetimeFigureOut">
              <a:rPr lang="en-US" smtClean="0"/>
              <a:t>3/7/24</a:t>
            </a:fld>
            <a:endParaRPr lang="en-US"/>
          </a:p>
        </p:txBody>
      </p:sp>
      <p:sp>
        <p:nvSpPr>
          <p:cNvPr id="4" name="Footer Placeholder 3">
            <a:extLst>
              <a:ext uri="{FF2B5EF4-FFF2-40B4-BE49-F238E27FC236}">
                <a16:creationId xmlns:a16="http://schemas.microsoft.com/office/drawing/2014/main" id="{42EDF3FE-2F17-F1B1-8EB4-2E60E8A253C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768117E-60BB-C9A9-3604-89025166536B}"/>
              </a:ext>
            </a:extLst>
          </p:cNvPr>
          <p:cNvSpPr>
            <a:spLocks noGrp="1"/>
          </p:cNvSpPr>
          <p:nvPr>
            <p:ph type="sldNum" sz="quarter" idx="12"/>
          </p:nvPr>
        </p:nvSpPr>
        <p:spPr/>
        <p:txBody>
          <a:bodyPr/>
          <a:lstStyle/>
          <a:p>
            <a:fld id="{943D4606-3F3E-2C44-9E87-1032BC2BD958}" type="slidenum">
              <a:rPr lang="en-US" smtClean="0"/>
              <a:t>‹#›</a:t>
            </a:fld>
            <a:endParaRPr lang="en-US"/>
          </a:p>
        </p:txBody>
      </p:sp>
    </p:spTree>
    <p:extLst>
      <p:ext uri="{BB962C8B-B14F-4D97-AF65-F5344CB8AC3E}">
        <p14:creationId xmlns:p14="http://schemas.microsoft.com/office/powerpoint/2010/main" val="40061691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7F82318-6F2E-1F17-EA41-9CF2C0589890}"/>
              </a:ext>
            </a:extLst>
          </p:cNvPr>
          <p:cNvSpPr>
            <a:spLocks noGrp="1"/>
          </p:cNvSpPr>
          <p:nvPr>
            <p:ph type="dt" sz="half" idx="10"/>
          </p:nvPr>
        </p:nvSpPr>
        <p:spPr/>
        <p:txBody>
          <a:bodyPr/>
          <a:lstStyle/>
          <a:p>
            <a:fld id="{833BBB90-3360-4B4C-A8D7-4E022903A9BC}" type="datetimeFigureOut">
              <a:rPr lang="en-US" smtClean="0"/>
              <a:t>3/7/24</a:t>
            </a:fld>
            <a:endParaRPr lang="en-US"/>
          </a:p>
        </p:txBody>
      </p:sp>
      <p:sp>
        <p:nvSpPr>
          <p:cNvPr id="3" name="Footer Placeholder 2">
            <a:extLst>
              <a:ext uri="{FF2B5EF4-FFF2-40B4-BE49-F238E27FC236}">
                <a16:creationId xmlns:a16="http://schemas.microsoft.com/office/drawing/2014/main" id="{7887D930-680F-C80C-8960-B5DBFD59ECB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0B419F0-0FB5-7F25-69B4-CE0146FEC019}"/>
              </a:ext>
            </a:extLst>
          </p:cNvPr>
          <p:cNvSpPr>
            <a:spLocks noGrp="1"/>
          </p:cNvSpPr>
          <p:nvPr>
            <p:ph type="sldNum" sz="quarter" idx="12"/>
          </p:nvPr>
        </p:nvSpPr>
        <p:spPr/>
        <p:txBody>
          <a:bodyPr/>
          <a:lstStyle/>
          <a:p>
            <a:fld id="{943D4606-3F3E-2C44-9E87-1032BC2BD958}" type="slidenum">
              <a:rPr lang="en-US" smtClean="0"/>
              <a:t>‹#›</a:t>
            </a:fld>
            <a:endParaRPr lang="en-US"/>
          </a:p>
        </p:txBody>
      </p:sp>
    </p:spTree>
    <p:extLst>
      <p:ext uri="{BB962C8B-B14F-4D97-AF65-F5344CB8AC3E}">
        <p14:creationId xmlns:p14="http://schemas.microsoft.com/office/powerpoint/2010/main" val="3585335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8A2BC-D1F5-6EFD-59B7-A35D75A556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D3C76BF-BC6B-AC31-1C43-AD81E4DB3EC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E89FF1F-561B-5E8C-B1A0-5828C3E5C9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CDE1A2C-BC53-CDF1-A068-7BED58FD60C2}"/>
              </a:ext>
            </a:extLst>
          </p:cNvPr>
          <p:cNvSpPr>
            <a:spLocks noGrp="1"/>
          </p:cNvSpPr>
          <p:nvPr>
            <p:ph type="dt" sz="half" idx="10"/>
          </p:nvPr>
        </p:nvSpPr>
        <p:spPr/>
        <p:txBody>
          <a:bodyPr/>
          <a:lstStyle/>
          <a:p>
            <a:fld id="{833BBB90-3360-4B4C-A8D7-4E022903A9BC}" type="datetimeFigureOut">
              <a:rPr lang="en-US" smtClean="0"/>
              <a:t>3/7/24</a:t>
            </a:fld>
            <a:endParaRPr lang="en-US"/>
          </a:p>
        </p:txBody>
      </p:sp>
      <p:sp>
        <p:nvSpPr>
          <p:cNvPr id="6" name="Footer Placeholder 5">
            <a:extLst>
              <a:ext uri="{FF2B5EF4-FFF2-40B4-BE49-F238E27FC236}">
                <a16:creationId xmlns:a16="http://schemas.microsoft.com/office/drawing/2014/main" id="{65D013DD-5694-4173-BB9B-2E3A294794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6445B0-5DAF-4C51-1AE6-AFEF66DA81D7}"/>
              </a:ext>
            </a:extLst>
          </p:cNvPr>
          <p:cNvSpPr>
            <a:spLocks noGrp="1"/>
          </p:cNvSpPr>
          <p:nvPr>
            <p:ph type="sldNum" sz="quarter" idx="12"/>
          </p:nvPr>
        </p:nvSpPr>
        <p:spPr/>
        <p:txBody>
          <a:bodyPr/>
          <a:lstStyle/>
          <a:p>
            <a:fld id="{943D4606-3F3E-2C44-9E87-1032BC2BD958}" type="slidenum">
              <a:rPr lang="en-US" smtClean="0"/>
              <a:t>‹#›</a:t>
            </a:fld>
            <a:endParaRPr lang="en-US"/>
          </a:p>
        </p:txBody>
      </p:sp>
    </p:spTree>
    <p:extLst>
      <p:ext uri="{BB962C8B-B14F-4D97-AF65-F5344CB8AC3E}">
        <p14:creationId xmlns:p14="http://schemas.microsoft.com/office/powerpoint/2010/main" val="3949636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32E6F-266B-C040-74DA-9E37034D38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66F3CD7-5D89-78D9-74A0-ABE72A62FD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4416670-7666-E337-6959-2197436B22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B195B1-5D36-D0D4-19AB-854AD89AEB2D}"/>
              </a:ext>
            </a:extLst>
          </p:cNvPr>
          <p:cNvSpPr>
            <a:spLocks noGrp="1"/>
          </p:cNvSpPr>
          <p:nvPr>
            <p:ph type="dt" sz="half" idx="10"/>
          </p:nvPr>
        </p:nvSpPr>
        <p:spPr/>
        <p:txBody>
          <a:bodyPr/>
          <a:lstStyle/>
          <a:p>
            <a:fld id="{833BBB90-3360-4B4C-A8D7-4E022903A9BC}" type="datetimeFigureOut">
              <a:rPr lang="en-US" smtClean="0"/>
              <a:t>3/7/24</a:t>
            </a:fld>
            <a:endParaRPr lang="en-US"/>
          </a:p>
        </p:txBody>
      </p:sp>
      <p:sp>
        <p:nvSpPr>
          <p:cNvPr id="6" name="Footer Placeholder 5">
            <a:extLst>
              <a:ext uri="{FF2B5EF4-FFF2-40B4-BE49-F238E27FC236}">
                <a16:creationId xmlns:a16="http://schemas.microsoft.com/office/drawing/2014/main" id="{AC50282C-8AC0-CAB7-59B8-FFB403BA1D1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9EEA66-275F-17F2-44F4-8FCF9466A100}"/>
              </a:ext>
            </a:extLst>
          </p:cNvPr>
          <p:cNvSpPr>
            <a:spLocks noGrp="1"/>
          </p:cNvSpPr>
          <p:nvPr>
            <p:ph type="sldNum" sz="quarter" idx="12"/>
          </p:nvPr>
        </p:nvSpPr>
        <p:spPr/>
        <p:txBody>
          <a:bodyPr/>
          <a:lstStyle/>
          <a:p>
            <a:fld id="{943D4606-3F3E-2C44-9E87-1032BC2BD958}" type="slidenum">
              <a:rPr lang="en-US" smtClean="0"/>
              <a:t>‹#›</a:t>
            </a:fld>
            <a:endParaRPr lang="en-US"/>
          </a:p>
        </p:txBody>
      </p:sp>
    </p:spTree>
    <p:extLst>
      <p:ext uri="{BB962C8B-B14F-4D97-AF65-F5344CB8AC3E}">
        <p14:creationId xmlns:p14="http://schemas.microsoft.com/office/powerpoint/2010/main" val="3345085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54CFA5-43FA-9B2A-B4EC-48C05380E42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D056B57-539A-3B58-B264-00BE98CD2F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4D536E-E9CE-B035-B894-B550E03C355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3BBB90-3360-4B4C-A8D7-4E022903A9BC}" type="datetimeFigureOut">
              <a:rPr lang="en-US" smtClean="0"/>
              <a:t>3/7/24</a:t>
            </a:fld>
            <a:endParaRPr lang="en-US"/>
          </a:p>
        </p:txBody>
      </p:sp>
      <p:sp>
        <p:nvSpPr>
          <p:cNvPr id="5" name="Footer Placeholder 4">
            <a:extLst>
              <a:ext uri="{FF2B5EF4-FFF2-40B4-BE49-F238E27FC236}">
                <a16:creationId xmlns:a16="http://schemas.microsoft.com/office/drawing/2014/main" id="{30D96F06-598F-8C0B-74E3-E0016A8F22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2690A33-F599-AE63-8CCD-211D868DA7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3D4606-3F3E-2C44-9E87-1032BC2BD958}" type="slidenum">
              <a:rPr lang="en-US" smtClean="0"/>
              <a:t>‹#›</a:t>
            </a:fld>
            <a:endParaRPr lang="en-US"/>
          </a:p>
        </p:txBody>
      </p:sp>
    </p:spTree>
    <p:extLst>
      <p:ext uri="{BB962C8B-B14F-4D97-AF65-F5344CB8AC3E}">
        <p14:creationId xmlns:p14="http://schemas.microsoft.com/office/powerpoint/2010/main" val="24362576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microsoft.com/office/2018/10/relationships/comments" Target="../comments/modernComment_105_ED316AF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cwoutcomes.acf.hhs.gov/cwodatasite/byState" TargetMode="Externa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hyperlink" Target="https://www.va.gov/wholehealthlibrary/passport/chapter-19.asp" TargetMode="External"/><Relationship Id="rId5" Type="http://schemas.openxmlformats.org/officeDocument/2006/relationships/hyperlink" Target="https://leanin.org/data-about-the-gender-pay-gap-for-native-american-women" TargetMode="External"/><Relationship Id="rId4" Type="http://schemas.openxmlformats.org/officeDocument/2006/relationships/hyperlink" Target="https://doi.org/10.18865/ed.31.S1.301"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leanin.org/data-about-the-gender-pay-gap-for-native-american-women" TargetMode="External"/><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microsoft.com/office/2018/10/relationships/comments" Target="../comments/modernComment_101_6B173B.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microsoft.com/office/2018/10/relationships/comments" Target="../comments/modernComment_110_BEE17BF5.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E996D-41CE-ECF3-34C5-51B47FB077B0}"/>
              </a:ext>
            </a:extLst>
          </p:cNvPr>
          <p:cNvSpPr>
            <a:spLocks noGrp="1"/>
          </p:cNvSpPr>
          <p:nvPr>
            <p:ph type="ctrTitle"/>
          </p:nvPr>
        </p:nvSpPr>
        <p:spPr>
          <a:xfrm>
            <a:off x="1524000" y="896071"/>
            <a:ext cx="9144000" cy="1909763"/>
          </a:xfrm>
        </p:spPr>
        <p:txBody>
          <a:bodyPr>
            <a:normAutofit fontScale="90000"/>
          </a:bodyPr>
          <a:lstStyle/>
          <a:p>
            <a:r>
              <a:rPr lang="en-US" sz="5400" b="1" dirty="0">
                <a:latin typeface="Franklin Gothic"/>
                <a:ea typeface="Calibri Light"/>
                <a:cs typeface="Calibri Light"/>
              </a:rPr>
              <a:t>ISDOH Training:</a:t>
            </a:r>
            <a:br>
              <a:rPr lang="en-US" sz="5400" b="1" dirty="0">
                <a:latin typeface="Franklin Gothic"/>
                <a:ea typeface="Calibri Light"/>
                <a:cs typeface="Calibri Light"/>
              </a:rPr>
            </a:br>
            <a:r>
              <a:rPr lang="en-US" sz="5400" b="1" dirty="0">
                <a:latin typeface="Franklin Gothic"/>
                <a:ea typeface="Calibri Light"/>
                <a:cs typeface="Calibri Light"/>
              </a:rPr>
              <a:t>Systemic Determinants of Health</a:t>
            </a:r>
          </a:p>
        </p:txBody>
      </p:sp>
      <p:sp>
        <p:nvSpPr>
          <p:cNvPr id="3" name="Subtitle 2">
            <a:extLst>
              <a:ext uri="{FF2B5EF4-FFF2-40B4-BE49-F238E27FC236}">
                <a16:creationId xmlns:a16="http://schemas.microsoft.com/office/drawing/2014/main" id="{6213F199-DD85-2053-4EE2-4A5695533E15}"/>
              </a:ext>
            </a:extLst>
          </p:cNvPr>
          <p:cNvSpPr>
            <a:spLocks noGrp="1"/>
          </p:cNvSpPr>
          <p:nvPr>
            <p:ph type="subTitle" idx="1"/>
          </p:nvPr>
        </p:nvSpPr>
        <p:spPr>
          <a:xfrm>
            <a:off x="1524000" y="3237019"/>
            <a:ext cx="9144000" cy="1655762"/>
          </a:xfrm>
        </p:spPr>
        <p:txBody>
          <a:bodyPr vert="horz" lIns="91440" tIns="45720" rIns="91440" bIns="45720" rtlCol="0" anchor="t">
            <a:normAutofit/>
          </a:bodyPr>
          <a:lstStyle/>
          <a:p>
            <a:r>
              <a:rPr lang="en-US" sz="5400" b="1" dirty="0">
                <a:solidFill>
                  <a:srgbClr val="725689"/>
                </a:solidFill>
                <a:latin typeface="Franklin Gothic"/>
                <a:ea typeface="Calibri"/>
                <a:cs typeface="Calibri"/>
              </a:rPr>
              <a:t>Module V</a:t>
            </a:r>
            <a:endParaRPr lang="en-US" sz="5400" b="1" dirty="0">
              <a:solidFill>
                <a:srgbClr val="725689"/>
              </a:solidFill>
              <a:latin typeface="Franklin Gothic"/>
            </a:endParaRPr>
          </a:p>
        </p:txBody>
      </p:sp>
      <p:pic>
        <p:nvPicPr>
          <p:cNvPr id="5" name="Picture 4" descr="A black and white sign with purple text&#10;&#10;Description automatically generated">
            <a:extLst>
              <a:ext uri="{FF2B5EF4-FFF2-40B4-BE49-F238E27FC236}">
                <a16:creationId xmlns:a16="http://schemas.microsoft.com/office/drawing/2014/main" id="{52D0EFD9-96BE-4085-08AC-C3E3B2CA200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9085" y="5578857"/>
            <a:ext cx="3777014" cy="995031"/>
          </a:xfrm>
          <a:prstGeom prst="rect">
            <a:avLst/>
          </a:prstGeom>
        </p:spPr>
      </p:pic>
      <p:pic>
        <p:nvPicPr>
          <p:cNvPr id="4" name="Picture 3" descr="See the source image">
            <a:extLst>
              <a:ext uri="{FF2B5EF4-FFF2-40B4-BE49-F238E27FC236}">
                <a16:creationId xmlns:a16="http://schemas.microsoft.com/office/drawing/2014/main" id="{6C9D41C3-2E85-14B0-ED14-27B829FB601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25019" y="5726616"/>
            <a:ext cx="3034060" cy="701597"/>
          </a:xfrm>
          <a:prstGeom prst="rect">
            <a:avLst/>
          </a:prstGeom>
        </p:spPr>
      </p:pic>
    </p:spTree>
    <p:extLst>
      <p:ext uri="{BB962C8B-B14F-4D97-AF65-F5344CB8AC3E}">
        <p14:creationId xmlns:p14="http://schemas.microsoft.com/office/powerpoint/2010/main" val="38422335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A26D7-D91C-DFF7-8B63-FD7CC3EA6261}"/>
              </a:ext>
            </a:extLst>
          </p:cNvPr>
          <p:cNvSpPr>
            <a:spLocks noGrp="1"/>
          </p:cNvSpPr>
          <p:nvPr>
            <p:ph type="title"/>
          </p:nvPr>
        </p:nvSpPr>
        <p:spPr/>
        <p:txBody>
          <a:bodyPr/>
          <a:lstStyle/>
          <a:p>
            <a:r>
              <a:rPr lang="en-US" b="1" dirty="0">
                <a:solidFill>
                  <a:srgbClr val="725689"/>
                </a:solidFill>
                <a:latin typeface="Franklin Gothic"/>
                <a:ea typeface="Calibri Light"/>
                <a:cs typeface="Calibri Light"/>
              </a:rPr>
              <a:t>Post-Module</a:t>
            </a:r>
            <a:r>
              <a:rPr lang="en-US" b="1">
                <a:solidFill>
                  <a:srgbClr val="725689"/>
                </a:solidFill>
                <a:latin typeface="Franklin Gothic"/>
                <a:ea typeface="Calibri Light"/>
                <a:cs typeface="Calibri Light"/>
              </a:rPr>
              <a:t> Reflection</a:t>
            </a:r>
          </a:p>
        </p:txBody>
      </p:sp>
      <p:sp>
        <p:nvSpPr>
          <p:cNvPr id="15" name="Content Placeholder 14">
            <a:extLst>
              <a:ext uri="{FF2B5EF4-FFF2-40B4-BE49-F238E27FC236}">
                <a16:creationId xmlns:a16="http://schemas.microsoft.com/office/drawing/2014/main" id="{BC520B0B-3323-AA32-AE68-298EE4235561}"/>
              </a:ext>
            </a:extLst>
          </p:cNvPr>
          <p:cNvSpPr>
            <a:spLocks noGrp="1"/>
          </p:cNvSpPr>
          <p:nvPr>
            <p:ph idx="1"/>
          </p:nvPr>
        </p:nvSpPr>
        <p:spPr/>
        <p:txBody>
          <a:bodyPr vert="horz" lIns="91440" tIns="45720" rIns="91440" bIns="45720" rtlCol="0" anchor="t">
            <a:normAutofit/>
          </a:bodyPr>
          <a:lstStyle/>
          <a:p>
            <a:pPr marL="285750" indent="-285750">
              <a:lnSpc>
                <a:spcPct val="100000"/>
              </a:lnSpc>
              <a:spcBef>
                <a:spcPts val="0"/>
              </a:spcBef>
            </a:pPr>
            <a:r>
              <a:rPr lang="en-US" sz="2400" dirty="0">
                <a:latin typeface="Arial"/>
                <a:ea typeface="Calibri" panose="020F0502020204030204"/>
                <a:cs typeface="Arial"/>
              </a:rPr>
              <a:t>What were your thoughts about the discussion on Systemic Determinants of Health and doing the Wayfinding exercise? </a:t>
            </a:r>
            <a:endParaRPr lang="en-US" sz="2400" dirty="0">
              <a:solidFill>
                <a:srgbClr val="808080"/>
              </a:solidFill>
              <a:latin typeface="Arial"/>
              <a:ea typeface="Calibri" panose="020F0502020204030204"/>
              <a:cs typeface="Arial"/>
            </a:endParaRPr>
          </a:p>
          <a:p>
            <a:pPr marL="285750" indent="-285750">
              <a:lnSpc>
                <a:spcPct val="100000"/>
              </a:lnSpc>
              <a:spcBef>
                <a:spcPts val="0"/>
              </a:spcBef>
            </a:pPr>
            <a:endParaRPr lang="en-US" sz="2400" dirty="0">
              <a:latin typeface="Arial"/>
              <a:ea typeface="Calibri" panose="020F0502020204030204"/>
              <a:cs typeface="Arial"/>
            </a:endParaRPr>
          </a:p>
          <a:p>
            <a:pPr marL="285750" indent="-285750">
              <a:lnSpc>
                <a:spcPct val="100000"/>
              </a:lnSpc>
              <a:spcBef>
                <a:spcPts val="0"/>
              </a:spcBef>
            </a:pPr>
            <a:r>
              <a:rPr lang="en-US" sz="2400" dirty="0">
                <a:latin typeface="Arial"/>
                <a:ea typeface="Calibri" panose="020F0502020204030204"/>
                <a:cs typeface="Arial"/>
              </a:rPr>
              <a:t>How has your perspective shifted </a:t>
            </a:r>
            <a:r>
              <a:rPr lang="en-US" sz="2400" b="1" u="sng" dirty="0">
                <a:latin typeface="Arial"/>
                <a:ea typeface="Calibri" panose="020F0502020204030204"/>
                <a:cs typeface="Arial"/>
              </a:rPr>
              <a:t>AFTER</a:t>
            </a:r>
            <a:r>
              <a:rPr lang="en-US" sz="2400" dirty="0">
                <a:latin typeface="Arial"/>
                <a:ea typeface="Calibri" panose="020F0502020204030204"/>
                <a:cs typeface="Arial"/>
              </a:rPr>
              <a:t> this module, if at all? </a:t>
            </a:r>
            <a:endParaRPr lang="en-US" sz="2400" dirty="0">
              <a:solidFill>
                <a:srgbClr val="808080"/>
              </a:solidFill>
              <a:latin typeface="Arial"/>
              <a:ea typeface="Calibri" panose="020F0502020204030204"/>
              <a:cs typeface="Arial"/>
            </a:endParaRPr>
          </a:p>
          <a:p>
            <a:pPr marL="285750" indent="-285750">
              <a:lnSpc>
                <a:spcPct val="100000"/>
              </a:lnSpc>
              <a:spcBef>
                <a:spcPts val="0"/>
              </a:spcBef>
            </a:pPr>
            <a:endParaRPr lang="en-US" sz="2400" dirty="0">
              <a:latin typeface="Arial"/>
              <a:ea typeface="Calibri" panose="020F0502020204030204"/>
              <a:cs typeface="Arial"/>
            </a:endParaRPr>
          </a:p>
          <a:p>
            <a:pPr marL="285750" indent="-285750">
              <a:lnSpc>
                <a:spcPct val="100000"/>
              </a:lnSpc>
              <a:spcBef>
                <a:spcPts val="0"/>
              </a:spcBef>
            </a:pPr>
            <a:r>
              <a:rPr lang="en-US" sz="2400" dirty="0">
                <a:latin typeface="Arial"/>
                <a:ea typeface="Calibri" panose="020F0502020204030204"/>
                <a:cs typeface="Arial"/>
              </a:rPr>
              <a:t>How will you apply this information to your current work? </a:t>
            </a:r>
            <a:endParaRPr lang="en-US" sz="2400" dirty="0">
              <a:solidFill>
                <a:srgbClr val="808080"/>
              </a:solidFill>
              <a:latin typeface="Arial"/>
              <a:ea typeface="Calibri" panose="020F0502020204030204"/>
              <a:cs typeface="Arial"/>
            </a:endParaRPr>
          </a:p>
          <a:p>
            <a:pPr marL="285750" indent="-285750">
              <a:lnSpc>
                <a:spcPct val="100000"/>
              </a:lnSpc>
              <a:spcBef>
                <a:spcPts val="0"/>
              </a:spcBef>
            </a:pPr>
            <a:endParaRPr lang="en-US" sz="2400" dirty="0">
              <a:latin typeface="Arial"/>
              <a:ea typeface="Calibri" panose="020F0502020204030204"/>
              <a:cs typeface="Arial"/>
            </a:endParaRPr>
          </a:p>
          <a:p>
            <a:pPr marL="285750" indent="-285750">
              <a:lnSpc>
                <a:spcPct val="100000"/>
              </a:lnSpc>
              <a:spcBef>
                <a:spcPts val="0"/>
              </a:spcBef>
            </a:pPr>
            <a:r>
              <a:rPr lang="en-US" sz="2400" dirty="0">
                <a:latin typeface="Arial"/>
                <a:ea typeface="Calibri" panose="020F0502020204030204"/>
                <a:cs typeface="Arial"/>
              </a:rPr>
              <a:t>Can you identify some things you will do differently after participating in this module? </a:t>
            </a:r>
            <a:endParaRPr lang="en-US" sz="2400" dirty="0"/>
          </a:p>
        </p:txBody>
      </p:sp>
    </p:spTree>
    <p:extLst>
      <p:ext uri="{BB962C8B-B14F-4D97-AF65-F5344CB8AC3E}">
        <p14:creationId xmlns:p14="http://schemas.microsoft.com/office/powerpoint/2010/main" val="993157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23B16-37E2-4942-6198-673A6F4D3026}"/>
              </a:ext>
            </a:extLst>
          </p:cNvPr>
          <p:cNvSpPr>
            <a:spLocks noGrp="1"/>
          </p:cNvSpPr>
          <p:nvPr>
            <p:ph type="title"/>
          </p:nvPr>
        </p:nvSpPr>
        <p:spPr/>
        <p:txBody>
          <a:bodyPr/>
          <a:lstStyle/>
          <a:p>
            <a:r>
              <a:rPr lang="en-US" b="1" dirty="0">
                <a:solidFill>
                  <a:srgbClr val="725689"/>
                </a:solidFill>
                <a:latin typeface="Franklin Gothic"/>
                <a:ea typeface="Calibri Light"/>
                <a:cs typeface="Calibri Light"/>
              </a:rPr>
              <a:t>Summary</a:t>
            </a:r>
            <a:endParaRPr lang="en-US" dirty="0">
              <a:solidFill>
                <a:srgbClr val="725689"/>
              </a:solidFill>
              <a:latin typeface="Franklin Gothic"/>
            </a:endParaRPr>
          </a:p>
        </p:txBody>
      </p:sp>
      <p:sp>
        <p:nvSpPr>
          <p:cNvPr id="3" name="Content Placeholder 2">
            <a:extLst>
              <a:ext uri="{FF2B5EF4-FFF2-40B4-BE49-F238E27FC236}">
                <a16:creationId xmlns:a16="http://schemas.microsoft.com/office/drawing/2014/main" id="{B34C3935-DA3B-2C65-4DD5-0728129EA5E9}"/>
              </a:ext>
            </a:extLst>
          </p:cNvPr>
          <p:cNvSpPr>
            <a:spLocks noGrp="1"/>
          </p:cNvSpPr>
          <p:nvPr>
            <p:ph idx="1"/>
          </p:nvPr>
        </p:nvSpPr>
        <p:spPr>
          <a:xfrm>
            <a:off x="838200" y="1583223"/>
            <a:ext cx="7218627" cy="4741630"/>
          </a:xfrm>
        </p:spPr>
        <p:txBody>
          <a:bodyPr vert="horz" lIns="91440" tIns="45720" rIns="91440" bIns="45720" rtlCol="0" anchor="t">
            <a:normAutofit/>
          </a:bodyPr>
          <a:lstStyle/>
          <a:p>
            <a:pPr marL="0" indent="0">
              <a:lnSpc>
                <a:spcPct val="100000"/>
              </a:lnSpc>
              <a:spcBef>
                <a:spcPts val="0"/>
              </a:spcBef>
              <a:spcAft>
                <a:spcPts val="1500"/>
              </a:spcAft>
              <a:buNone/>
            </a:pPr>
            <a:r>
              <a:rPr lang="en-US" sz="2200" dirty="0">
                <a:solidFill>
                  <a:srgbClr val="000000"/>
                </a:solidFill>
                <a:latin typeface="Arial"/>
                <a:ea typeface="Calibri"/>
                <a:cs typeface="Arial"/>
              </a:rPr>
              <a:t>This module includes the background and definitions of systemic determinants of health within AIAN </a:t>
            </a:r>
            <a:r>
              <a:rPr lang="en-US" sz="2200">
                <a:solidFill>
                  <a:srgbClr val="000000"/>
                </a:solidFill>
                <a:latin typeface="Arial"/>
                <a:ea typeface="Calibri"/>
                <a:cs typeface="Arial"/>
              </a:rPr>
              <a:t>communities. </a:t>
            </a:r>
            <a:endParaRPr lang="en-US" sz="2200">
              <a:solidFill>
                <a:srgbClr val="808080"/>
              </a:solidFill>
              <a:latin typeface="Arial"/>
              <a:cs typeface="Arial"/>
            </a:endParaRPr>
          </a:p>
          <a:p>
            <a:pPr marL="0" indent="0">
              <a:lnSpc>
                <a:spcPct val="100000"/>
              </a:lnSpc>
              <a:spcBef>
                <a:spcPts val="0"/>
              </a:spcBef>
              <a:spcAft>
                <a:spcPts val="1500"/>
              </a:spcAft>
              <a:buNone/>
            </a:pPr>
            <a:r>
              <a:rPr lang="en-US" sz="2200" dirty="0">
                <a:solidFill>
                  <a:srgbClr val="000000"/>
                </a:solidFill>
                <a:latin typeface="Arial"/>
                <a:ea typeface="Calibri"/>
                <a:cs typeface="Arial"/>
              </a:rPr>
              <a:t>Attendees had an opportunity to apply a Wayfinding map approach to understand access to care for their </a:t>
            </a:r>
            <a:r>
              <a:rPr lang="en-US" sz="2200">
                <a:solidFill>
                  <a:srgbClr val="000000"/>
                </a:solidFill>
                <a:latin typeface="Arial"/>
                <a:ea typeface="Calibri"/>
                <a:cs typeface="Arial"/>
              </a:rPr>
              <a:t>community.</a:t>
            </a:r>
            <a:endParaRPr lang="en-US" sz="2200">
              <a:solidFill>
                <a:srgbClr val="808080"/>
              </a:solidFill>
              <a:latin typeface="Arial"/>
              <a:ea typeface="Calibri"/>
              <a:cs typeface="Arial"/>
            </a:endParaRPr>
          </a:p>
          <a:p>
            <a:pPr marL="0" indent="0">
              <a:lnSpc>
                <a:spcPct val="100000"/>
              </a:lnSpc>
              <a:spcBef>
                <a:spcPts val="0"/>
              </a:spcBef>
              <a:spcAft>
                <a:spcPts val="1500"/>
              </a:spcAft>
              <a:buNone/>
            </a:pPr>
            <a:r>
              <a:rPr lang="en-US" sz="2200" b="1" dirty="0">
                <a:solidFill>
                  <a:srgbClr val="3DBFB4"/>
                </a:solidFill>
                <a:latin typeface="Arial"/>
                <a:ea typeface="Calibri"/>
                <a:cs typeface="Arial"/>
              </a:rPr>
              <a:t>Module VI will review the previous five modules with the aim of identifying SDOH and ISDOH priorities that can be addressed and reviewed annually to improve health and well-being of individuals, families, and communities.</a:t>
            </a:r>
            <a:endParaRPr lang="en-US" sz="2200" b="1" dirty="0">
              <a:solidFill>
                <a:srgbClr val="3DBFB4"/>
              </a:solidFill>
              <a:ea typeface="Calibri" panose="020F0502020204030204"/>
              <a:cs typeface="Calibri" panose="020F0502020204030204"/>
            </a:endParaRPr>
          </a:p>
          <a:p>
            <a:pPr marL="0" indent="0">
              <a:lnSpc>
                <a:spcPct val="100000"/>
              </a:lnSpc>
              <a:spcBef>
                <a:spcPts val="0"/>
              </a:spcBef>
              <a:buNone/>
            </a:pPr>
            <a:endParaRPr lang="en-US" sz="2000" b="1" dirty="0">
              <a:solidFill>
                <a:srgbClr val="3DBFB4"/>
              </a:solidFill>
              <a:latin typeface="Arial"/>
              <a:ea typeface="Calibri"/>
              <a:cs typeface="Arial"/>
            </a:endParaRPr>
          </a:p>
        </p:txBody>
      </p:sp>
    </p:spTree>
    <p:extLst>
      <p:ext uri="{BB962C8B-B14F-4D97-AF65-F5344CB8AC3E}">
        <p14:creationId xmlns:p14="http://schemas.microsoft.com/office/powerpoint/2010/main" val="3979438841"/>
      </p:ext>
    </p:extLst>
  </p:cSld>
  <p:clrMapOvr>
    <a:masterClrMapping/>
  </p:clrMapOvr>
  <p:extLst>
    <p:ext uri="{6950BFC3-D8DA-4A85-94F7-54DA5524770B}">
      <p188:commentRel xmlns:p188="http://schemas.microsoft.com/office/powerpoint/2018/8/main" r:id="rId2"/>
    </p:ext>
  </p:extLs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C7916-59EA-412B-02D8-F108E25C827D}"/>
              </a:ext>
            </a:extLst>
          </p:cNvPr>
          <p:cNvSpPr>
            <a:spLocks noGrp="1"/>
          </p:cNvSpPr>
          <p:nvPr>
            <p:ph type="title"/>
          </p:nvPr>
        </p:nvSpPr>
        <p:spPr/>
        <p:txBody>
          <a:bodyPr/>
          <a:lstStyle/>
          <a:p>
            <a:r>
              <a:rPr lang="en-US" b="1" dirty="0">
                <a:solidFill>
                  <a:srgbClr val="725689"/>
                </a:solidFill>
                <a:latin typeface="Franklin Gothic"/>
                <a:ea typeface="Calibri Light"/>
                <a:cs typeface="Calibri Light"/>
              </a:rPr>
              <a:t>Bibliography</a:t>
            </a:r>
            <a:endParaRPr lang="en-US" b="1" dirty="0">
              <a:solidFill>
                <a:srgbClr val="725689"/>
              </a:solidFill>
              <a:latin typeface="Franklin Gothic"/>
            </a:endParaRPr>
          </a:p>
        </p:txBody>
      </p:sp>
      <p:sp>
        <p:nvSpPr>
          <p:cNvPr id="3" name="Content Placeholder 2">
            <a:extLst>
              <a:ext uri="{FF2B5EF4-FFF2-40B4-BE49-F238E27FC236}">
                <a16:creationId xmlns:a16="http://schemas.microsoft.com/office/drawing/2014/main" id="{D0B46A79-668B-B3D9-3536-6DB3F0C81D65}"/>
              </a:ext>
            </a:extLst>
          </p:cNvPr>
          <p:cNvSpPr>
            <a:spLocks noGrp="1"/>
          </p:cNvSpPr>
          <p:nvPr>
            <p:ph idx="1"/>
          </p:nvPr>
        </p:nvSpPr>
        <p:spPr>
          <a:xfrm>
            <a:off x="838200" y="1523464"/>
            <a:ext cx="10515600" cy="5150208"/>
          </a:xfrm>
        </p:spPr>
        <p:txBody>
          <a:bodyPr vert="horz" lIns="91440" tIns="45720" rIns="91440" bIns="45720" rtlCol="0" anchor="t">
            <a:noAutofit/>
          </a:bodyPr>
          <a:lstStyle/>
          <a:p>
            <a:pPr marL="0" indent="0">
              <a:lnSpc>
                <a:spcPct val="100000"/>
              </a:lnSpc>
              <a:spcBef>
                <a:spcPts val="0"/>
              </a:spcBef>
              <a:buNone/>
            </a:pPr>
            <a:r>
              <a:rPr lang="en-US" sz="1600" dirty="0">
                <a:latin typeface="Arial"/>
                <a:cs typeface="Arial"/>
              </a:rPr>
              <a:t>Children’s</a:t>
            </a:r>
            <a:r>
              <a:rPr lang="en-US" sz="1600" dirty="0">
                <a:solidFill>
                  <a:srgbClr val="000000"/>
                </a:solidFill>
                <a:latin typeface="Arial"/>
                <a:cs typeface="Arial"/>
              </a:rPr>
              <a:t> Bureau</a:t>
            </a:r>
            <a:r>
              <a:rPr lang="en-US" sz="1600" dirty="0">
                <a:latin typeface="Arial"/>
                <a:cs typeface="Arial"/>
              </a:rPr>
              <a:t>. (</a:t>
            </a:r>
            <a:r>
              <a:rPr lang="en-US" sz="1600" dirty="0">
                <a:solidFill>
                  <a:srgbClr val="000000"/>
                </a:solidFill>
                <a:latin typeface="Arial"/>
                <a:cs typeface="Arial"/>
              </a:rPr>
              <a:t>n</a:t>
            </a:r>
            <a:r>
              <a:rPr lang="en-US" sz="1600" dirty="0">
                <a:latin typeface="Arial"/>
                <a:cs typeface="Arial"/>
              </a:rPr>
              <a:t>.d.) </a:t>
            </a:r>
            <a:r>
              <a:rPr lang="en-US" sz="1600" i="1" dirty="0">
                <a:latin typeface="Arial"/>
                <a:cs typeface="Arial"/>
              </a:rPr>
              <a:t>Child Welfare Outcomes Report Data: Data by State. </a:t>
            </a:r>
            <a:r>
              <a:rPr lang="en-US" sz="1600" dirty="0">
                <a:solidFill>
                  <a:srgbClr val="000000"/>
                </a:solidFill>
                <a:latin typeface="Arial"/>
                <a:cs typeface="Arial"/>
              </a:rPr>
              <a:t>Retrieved August 11, 2022, from </a:t>
            </a:r>
            <a:r>
              <a:rPr lang="en-US" sz="1600" dirty="0">
                <a:solidFill>
                  <a:srgbClr val="353864"/>
                </a:solidFill>
                <a:latin typeface="Arial"/>
                <a:cs typeface="Arial"/>
                <a:hlinkClick r:id="rId3"/>
              </a:rPr>
              <a:t>https://cwoutcomes.acf.hhs.gov/cwodatasite/byState</a:t>
            </a:r>
            <a:r>
              <a:rPr lang="en-US" sz="1600" dirty="0">
                <a:latin typeface="Arial"/>
                <a:cs typeface="Arial"/>
              </a:rPr>
              <a:t>. </a:t>
            </a:r>
            <a:endParaRPr lang="en-US" sz="1600" dirty="0">
              <a:solidFill>
                <a:srgbClr val="808080"/>
              </a:solidFill>
              <a:latin typeface="Arial"/>
              <a:cs typeface="Arial"/>
            </a:endParaRPr>
          </a:p>
          <a:p>
            <a:pPr marL="0" indent="0">
              <a:lnSpc>
                <a:spcPct val="100000"/>
              </a:lnSpc>
              <a:spcBef>
                <a:spcPts val="0"/>
              </a:spcBef>
              <a:buNone/>
            </a:pPr>
            <a:endParaRPr lang="en-US" sz="1600" dirty="0">
              <a:solidFill>
                <a:srgbClr val="000000"/>
              </a:solidFill>
              <a:latin typeface="Arial"/>
              <a:cs typeface="Arial"/>
            </a:endParaRPr>
          </a:p>
          <a:p>
            <a:pPr marL="0" indent="0">
              <a:lnSpc>
                <a:spcPct val="100000"/>
              </a:lnSpc>
              <a:spcBef>
                <a:spcPts val="0"/>
              </a:spcBef>
              <a:buNone/>
            </a:pPr>
            <a:r>
              <a:rPr lang="en-US" sz="1600" dirty="0">
                <a:solidFill>
                  <a:srgbClr val="000000"/>
                </a:solidFill>
                <a:latin typeface="Arial"/>
                <a:cs typeface="Arial"/>
              </a:rPr>
              <a:t>Butler, J., Holden, K., Lidwell, W. (2023). </a:t>
            </a:r>
            <a:r>
              <a:rPr lang="en-US" sz="1600" i="1" dirty="0">
                <a:solidFill>
                  <a:srgbClr val="000000"/>
                </a:solidFill>
                <a:latin typeface="Arial"/>
                <a:cs typeface="Arial"/>
              </a:rPr>
              <a:t>Universal Principles of Design, Updated and Expanded Third Edition</a:t>
            </a:r>
            <a:r>
              <a:rPr lang="en-US" sz="1600" dirty="0">
                <a:solidFill>
                  <a:srgbClr val="000000"/>
                </a:solidFill>
                <a:latin typeface="Arial"/>
                <a:cs typeface="Arial"/>
              </a:rPr>
              <a:t>. Rockport Publishers.</a:t>
            </a:r>
          </a:p>
          <a:p>
            <a:pPr marL="0" indent="0">
              <a:lnSpc>
                <a:spcPct val="100000"/>
              </a:lnSpc>
              <a:spcBef>
                <a:spcPts val="0"/>
              </a:spcBef>
              <a:buNone/>
            </a:pPr>
            <a:endParaRPr lang="en-US" sz="1600" dirty="0">
              <a:solidFill>
                <a:srgbClr val="808080"/>
              </a:solidFill>
              <a:latin typeface="Arial"/>
              <a:cs typeface="Arial"/>
            </a:endParaRPr>
          </a:p>
          <a:p>
            <a:pPr marL="0" indent="0">
              <a:lnSpc>
                <a:spcPct val="100000"/>
              </a:lnSpc>
              <a:spcBef>
                <a:spcPts val="0"/>
              </a:spcBef>
              <a:buNone/>
            </a:pPr>
            <a:r>
              <a:rPr lang="en-US" sz="1600" dirty="0">
                <a:solidFill>
                  <a:srgbClr val="000000"/>
                </a:solidFill>
                <a:latin typeface="Arial"/>
                <a:cs typeface="Arial"/>
              </a:rPr>
              <a:t>Dennis, A. C., Chung, E. O., Lodge, E. K., Martinez, R. A., &amp; Wilbur, R. E. (2021). Looking Back to Leap Forward: A Framework for Operationalizing the Structural Racism Construct in Minority </a:t>
            </a:r>
            <a:r>
              <a:rPr lang="en-US" sz="1600" dirty="0">
                <a:latin typeface="Arial"/>
                <a:cs typeface="Arial"/>
              </a:rPr>
              <a:t>and Immigrant Health Research. </a:t>
            </a:r>
            <a:r>
              <a:rPr lang="en-US" sz="1600" i="1" dirty="0">
                <a:latin typeface="Arial"/>
                <a:cs typeface="Arial"/>
              </a:rPr>
              <a:t>Ethnicity &amp; Disease</a:t>
            </a:r>
            <a:r>
              <a:rPr lang="en-US" sz="1600" dirty="0">
                <a:latin typeface="Arial"/>
                <a:cs typeface="Arial"/>
              </a:rPr>
              <a:t>, </a:t>
            </a:r>
            <a:r>
              <a:rPr lang="en-US" sz="1600" i="1" dirty="0">
                <a:latin typeface="Arial"/>
                <a:cs typeface="Arial"/>
              </a:rPr>
              <a:t>31</a:t>
            </a:r>
            <a:r>
              <a:rPr lang="en-US" sz="1600" dirty="0">
                <a:latin typeface="Arial"/>
                <a:cs typeface="Arial"/>
              </a:rPr>
              <a:t>(Suppl), 301–310. </a:t>
            </a:r>
            <a:r>
              <a:rPr lang="en-US" sz="1600" dirty="0">
                <a:solidFill>
                  <a:srgbClr val="353864"/>
                </a:solidFill>
                <a:latin typeface="Arial"/>
                <a:cs typeface="Arial"/>
                <a:hlinkClick r:id="rId4"/>
              </a:rPr>
              <a:t>https://doi.org/10.18865/ed.31.S1.301</a:t>
            </a:r>
            <a:endParaRPr lang="en-US" sz="1600" dirty="0">
              <a:solidFill>
                <a:srgbClr val="808080"/>
              </a:solidFill>
              <a:latin typeface="Arial"/>
              <a:cs typeface="Arial"/>
            </a:endParaRPr>
          </a:p>
          <a:p>
            <a:pPr marL="0" indent="0">
              <a:lnSpc>
                <a:spcPct val="100000"/>
              </a:lnSpc>
              <a:spcBef>
                <a:spcPts val="0"/>
              </a:spcBef>
              <a:buNone/>
            </a:pPr>
            <a:endParaRPr lang="en-US" sz="1600" dirty="0">
              <a:solidFill>
                <a:srgbClr val="808080"/>
              </a:solidFill>
              <a:latin typeface="Arial"/>
              <a:cs typeface="Arial"/>
            </a:endParaRPr>
          </a:p>
          <a:p>
            <a:pPr marL="0" indent="0">
              <a:lnSpc>
                <a:spcPct val="100000"/>
              </a:lnSpc>
              <a:spcBef>
                <a:spcPts val="0"/>
              </a:spcBef>
              <a:buNone/>
            </a:pPr>
            <a:r>
              <a:rPr lang="en-US" sz="1600" dirty="0">
                <a:solidFill>
                  <a:schemeClr val="tx1">
                    <a:lumMod val="50000"/>
                  </a:schemeClr>
                </a:solidFill>
                <a:latin typeface="Arial"/>
                <a:cs typeface="Arial"/>
              </a:rPr>
              <a:t>Lean In. (n.d.) </a:t>
            </a:r>
            <a:r>
              <a:rPr lang="en-US" sz="1600" i="1" dirty="0">
                <a:solidFill>
                  <a:schemeClr val="tx1">
                    <a:lumMod val="50000"/>
                  </a:schemeClr>
                </a:solidFill>
                <a:latin typeface="Arial"/>
                <a:cs typeface="Arial"/>
              </a:rPr>
              <a:t>Native American women face a pay gap—and that’s part of a much bigger problem.</a:t>
            </a:r>
            <a:r>
              <a:rPr lang="en-US" sz="1600" dirty="0">
                <a:solidFill>
                  <a:schemeClr val="tx1">
                    <a:lumMod val="50000"/>
                  </a:schemeClr>
                </a:solidFill>
                <a:latin typeface="Arial"/>
                <a:cs typeface="Arial"/>
              </a:rPr>
              <a:t> Retrieved August 10, 2022, from </a:t>
            </a:r>
            <a:r>
              <a:rPr lang="en-US" sz="1600" dirty="0">
                <a:solidFill>
                  <a:srgbClr val="1A1C32"/>
                </a:solidFill>
                <a:latin typeface="Arial"/>
                <a:cs typeface="Arial"/>
                <a:hlinkClick r:id="rId5">
                  <a:extLst>
                    <a:ext uri="{A12FA001-AC4F-418D-AE19-62706E023703}">
                      <ahyp:hlinkClr xmlns:ahyp="http://schemas.microsoft.com/office/drawing/2018/hyperlinkcolor" val="tx"/>
                    </a:ext>
                  </a:extLst>
                </a:hlinkClick>
              </a:rPr>
              <a:t>https://leanin.org/data-about-the-gender-pay-gap-for-native-american-women</a:t>
            </a:r>
            <a:r>
              <a:rPr lang="en-US" sz="1600" dirty="0">
                <a:solidFill>
                  <a:schemeClr val="tx1">
                    <a:lumMod val="50000"/>
                  </a:schemeClr>
                </a:solidFill>
                <a:latin typeface="Arial"/>
                <a:cs typeface="Arial"/>
              </a:rPr>
              <a:t>#! </a:t>
            </a:r>
          </a:p>
          <a:p>
            <a:pPr marL="0" indent="0">
              <a:lnSpc>
                <a:spcPct val="100000"/>
              </a:lnSpc>
              <a:spcBef>
                <a:spcPts val="0"/>
              </a:spcBef>
              <a:buNone/>
            </a:pPr>
            <a:endParaRPr lang="en-US" sz="1600" dirty="0">
              <a:solidFill>
                <a:srgbClr val="808080"/>
              </a:solidFill>
              <a:latin typeface="Arial"/>
              <a:cs typeface="Arial"/>
            </a:endParaRPr>
          </a:p>
          <a:p>
            <a:pPr marL="0" indent="0">
              <a:lnSpc>
                <a:spcPct val="100000"/>
              </a:lnSpc>
              <a:spcBef>
                <a:spcPts val="0"/>
              </a:spcBef>
              <a:buNone/>
            </a:pPr>
            <a:r>
              <a:rPr lang="en-US" sz="1600" dirty="0">
                <a:latin typeface="Arial"/>
                <a:cs typeface="Arial"/>
              </a:rPr>
              <a:t>O’Connor, M. R. (2019). </a:t>
            </a:r>
            <a:r>
              <a:rPr lang="en-US" sz="1600" i="1" dirty="0">
                <a:latin typeface="Arial"/>
                <a:cs typeface="Arial"/>
              </a:rPr>
              <a:t>Wayfinding: the science and mystery of how humans navigate the world</a:t>
            </a:r>
            <a:r>
              <a:rPr lang="en-US" sz="1600" dirty="0">
                <a:latin typeface="Arial"/>
                <a:cs typeface="Arial"/>
              </a:rPr>
              <a:t> (First edition.). St. Martin’s Press</a:t>
            </a:r>
            <a:r>
              <a:rPr lang="en-US" sz="1600" dirty="0">
                <a:solidFill>
                  <a:srgbClr val="000000"/>
                </a:solidFill>
                <a:latin typeface="Arial"/>
                <a:cs typeface="Arial"/>
              </a:rPr>
              <a:t>.</a:t>
            </a:r>
          </a:p>
          <a:p>
            <a:pPr marL="0" indent="0">
              <a:lnSpc>
                <a:spcPct val="100000"/>
              </a:lnSpc>
              <a:spcBef>
                <a:spcPts val="0"/>
              </a:spcBef>
              <a:buNone/>
            </a:pPr>
            <a:endParaRPr lang="en-US" sz="1600" dirty="0">
              <a:solidFill>
                <a:srgbClr val="808080"/>
              </a:solidFill>
              <a:latin typeface="Arial"/>
              <a:cs typeface="Arial"/>
            </a:endParaRPr>
          </a:p>
          <a:p>
            <a:pPr marL="0" indent="0">
              <a:lnSpc>
                <a:spcPct val="100000"/>
              </a:lnSpc>
              <a:spcBef>
                <a:spcPts val="0"/>
              </a:spcBef>
              <a:buNone/>
            </a:pPr>
            <a:r>
              <a:rPr lang="en-US" sz="1600" dirty="0">
                <a:latin typeface="Arial"/>
                <a:cs typeface="Arial"/>
              </a:rPr>
              <a:t>U.S. Department of Veterans Affairs. (2023). Passport to Whole Health, Chapter 19. Accessed November 13, 2023. </a:t>
            </a:r>
            <a:r>
              <a:rPr lang="en-US" sz="1600" dirty="0">
                <a:solidFill>
                  <a:srgbClr val="353864"/>
                </a:solidFill>
                <a:latin typeface="Arial"/>
                <a:cs typeface="Arial"/>
                <a:hlinkClick r:id="rId6"/>
              </a:rPr>
              <a:t>https://www.va.gov/wholehealthlibrary/passport/chapter-19.asp</a:t>
            </a:r>
            <a:r>
              <a:rPr lang="en-US" sz="1600" dirty="0">
                <a:solidFill>
                  <a:srgbClr val="000000"/>
                </a:solidFill>
                <a:latin typeface="Arial"/>
                <a:cs typeface="Arial"/>
              </a:rPr>
              <a:t> </a:t>
            </a:r>
            <a:endParaRPr lang="en-US" sz="1600" dirty="0"/>
          </a:p>
          <a:p>
            <a:pPr marL="0" indent="0">
              <a:buNone/>
            </a:pPr>
            <a:endParaRPr lang="en-US" dirty="0">
              <a:ea typeface="Calibri"/>
              <a:cs typeface="Calibri"/>
            </a:endParaRPr>
          </a:p>
        </p:txBody>
      </p:sp>
    </p:spTree>
    <p:extLst>
      <p:ext uri="{BB962C8B-B14F-4D97-AF65-F5344CB8AC3E}">
        <p14:creationId xmlns:p14="http://schemas.microsoft.com/office/powerpoint/2010/main" val="37515083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E996D-41CE-ECF3-34C5-51B47FB077B0}"/>
              </a:ext>
            </a:extLst>
          </p:cNvPr>
          <p:cNvSpPr>
            <a:spLocks noGrp="1"/>
          </p:cNvSpPr>
          <p:nvPr>
            <p:ph type="ctrTitle"/>
          </p:nvPr>
        </p:nvSpPr>
        <p:spPr>
          <a:xfrm>
            <a:off x="3269225" y="1085286"/>
            <a:ext cx="5776452" cy="963409"/>
          </a:xfrm>
        </p:spPr>
        <p:txBody>
          <a:bodyPr>
            <a:normAutofit/>
          </a:bodyPr>
          <a:lstStyle/>
          <a:p>
            <a:r>
              <a:rPr lang="en-US" sz="5400" b="1">
                <a:solidFill>
                  <a:srgbClr val="FBB612"/>
                </a:solidFill>
                <a:latin typeface="Franklin Gothic"/>
                <a:ea typeface="Calibri Light"/>
                <a:cs typeface="Calibri Light"/>
              </a:rPr>
              <a:t>Citation</a:t>
            </a:r>
            <a:endParaRPr lang="en-US">
              <a:solidFill>
                <a:srgbClr val="FBB612"/>
              </a:solidFill>
            </a:endParaRPr>
          </a:p>
        </p:txBody>
      </p:sp>
      <p:sp>
        <p:nvSpPr>
          <p:cNvPr id="3" name="Subtitle 2">
            <a:extLst>
              <a:ext uri="{FF2B5EF4-FFF2-40B4-BE49-F238E27FC236}">
                <a16:creationId xmlns:a16="http://schemas.microsoft.com/office/drawing/2014/main" id="{6213F199-DD85-2053-4EE2-4A5695533E15}"/>
              </a:ext>
            </a:extLst>
          </p:cNvPr>
          <p:cNvSpPr>
            <a:spLocks noGrp="1"/>
          </p:cNvSpPr>
          <p:nvPr>
            <p:ph type="subTitle" idx="1"/>
          </p:nvPr>
        </p:nvSpPr>
        <p:spPr>
          <a:xfrm>
            <a:off x="2335162" y="2431360"/>
            <a:ext cx="7644581" cy="1655762"/>
          </a:xfrm>
        </p:spPr>
        <p:txBody>
          <a:bodyPr vert="horz" lIns="91440" tIns="45720" rIns="91440" bIns="45720" rtlCol="0" anchor="t">
            <a:normAutofit/>
          </a:bodyPr>
          <a:lstStyle/>
          <a:p>
            <a:r>
              <a:rPr lang="en">
                <a:solidFill>
                  <a:srgbClr val="353864"/>
                </a:solidFill>
                <a:latin typeface="Arial"/>
                <a:ea typeface="Calibri"/>
                <a:cs typeface="Arial"/>
              </a:rPr>
              <a:t>Parker, M., Largo, D., Benally, T., Oré, C.E. (2023). Indigenous social determinants of health: training modules. University of Washington: Seven Directions. [link to website pdf]</a:t>
            </a:r>
            <a:endParaRPr lang="en-US">
              <a:ea typeface="Calibri" panose="020F0502020204030204"/>
              <a:cs typeface="Calibri" panose="020F0502020204030204"/>
            </a:endParaRPr>
          </a:p>
        </p:txBody>
      </p:sp>
      <p:pic>
        <p:nvPicPr>
          <p:cNvPr id="5" name="Picture 4" descr="A black and white sign with purple text&#10;&#10;Description automatically generated">
            <a:extLst>
              <a:ext uri="{FF2B5EF4-FFF2-40B4-BE49-F238E27FC236}">
                <a16:creationId xmlns:a16="http://schemas.microsoft.com/office/drawing/2014/main" id="{52D0EFD9-96BE-4085-08AC-C3E3B2CA200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84826" y="5572712"/>
            <a:ext cx="3777014" cy="995031"/>
          </a:xfrm>
          <a:prstGeom prst="rect">
            <a:avLst/>
          </a:prstGeom>
        </p:spPr>
      </p:pic>
    </p:spTree>
    <p:extLst>
      <p:ext uri="{BB962C8B-B14F-4D97-AF65-F5344CB8AC3E}">
        <p14:creationId xmlns:p14="http://schemas.microsoft.com/office/powerpoint/2010/main" val="437906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732F5-18B3-0F41-566A-4953AC0914A3}"/>
              </a:ext>
            </a:extLst>
          </p:cNvPr>
          <p:cNvSpPr>
            <a:spLocks noGrp="1"/>
          </p:cNvSpPr>
          <p:nvPr>
            <p:ph type="title"/>
          </p:nvPr>
        </p:nvSpPr>
        <p:spPr/>
        <p:txBody>
          <a:bodyPr/>
          <a:lstStyle/>
          <a:p>
            <a:r>
              <a:rPr lang="en-US" b="1" dirty="0">
                <a:solidFill>
                  <a:srgbClr val="725689"/>
                </a:solidFill>
                <a:latin typeface="Franklin Gothic"/>
                <a:ea typeface="Calibri Light"/>
                <a:cs typeface="Calibri Light"/>
              </a:rPr>
              <a:t>Acknowledgments</a:t>
            </a:r>
            <a:endParaRPr lang="en-US" b="1" dirty="0">
              <a:solidFill>
                <a:srgbClr val="725689"/>
              </a:solidFill>
              <a:latin typeface="Franklin Gothic"/>
            </a:endParaRPr>
          </a:p>
        </p:txBody>
      </p:sp>
      <p:sp>
        <p:nvSpPr>
          <p:cNvPr id="3" name="Content Placeholder 2">
            <a:extLst>
              <a:ext uri="{FF2B5EF4-FFF2-40B4-BE49-F238E27FC236}">
                <a16:creationId xmlns:a16="http://schemas.microsoft.com/office/drawing/2014/main" id="{4F58E9A6-516B-27C8-6C28-DAC961D36579}"/>
              </a:ext>
            </a:extLst>
          </p:cNvPr>
          <p:cNvSpPr>
            <a:spLocks noGrp="1"/>
          </p:cNvSpPr>
          <p:nvPr>
            <p:ph idx="1"/>
          </p:nvPr>
        </p:nvSpPr>
        <p:spPr>
          <a:xfrm>
            <a:off x="838200" y="1825625"/>
            <a:ext cx="8043747" cy="4351338"/>
          </a:xfrm>
        </p:spPr>
        <p:txBody>
          <a:bodyPr vert="horz" lIns="91440" tIns="45720" rIns="91440" bIns="45720" rtlCol="0" anchor="t">
            <a:normAutofit/>
          </a:bodyPr>
          <a:lstStyle/>
          <a:p>
            <a:pPr marL="0" indent="0">
              <a:buNone/>
            </a:pPr>
            <a:r>
              <a:rPr lang="en-US" sz="2400">
                <a:latin typeface="Arial"/>
                <a:ea typeface="Calibri" panose="020F0502020204030204"/>
                <a:cs typeface="Arial"/>
              </a:rPr>
              <a:t>This project is supported by the Centers for Disease Control and Prevention (CDC) of the U.S. Department of Health and Human Services (HHS) as part of a financial assistance award to the National Network of Public Health Institutes (NNPHI) totaling $375,000 with 100 percent funded by CDC/HHS (Award #s 1 NU38OT000303-01-00, 5 NU38OT000303-04-00, and 5 NU38OT000303-03-00). NNPHI has collaborated with Seven Directions at the University of Washington, and the CDC’s Office of Tribal Affairs and Strategic Alliances, on this effort.  </a:t>
            </a:r>
            <a:endParaRPr lang="en-US" sz="2400">
              <a:ea typeface="Calibri" panose="020F0502020204030204"/>
              <a:cs typeface="Calibri" panose="020F0502020204030204"/>
            </a:endParaRPr>
          </a:p>
        </p:txBody>
      </p:sp>
    </p:spTree>
    <p:extLst>
      <p:ext uri="{BB962C8B-B14F-4D97-AF65-F5344CB8AC3E}">
        <p14:creationId xmlns:p14="http://schemas.microsoft.com/office/powerpoint/2010/main" val="33677236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C7916-59EA-412B-02D8-F108E25C827D}"/>
              </a:ext>
            </a:extLst>
          </p:cNvPr>
          <p:cNvSpPr>
            <a:spLocks noGrp="1"/>
          </p:cNvSpPr>
          <p:nvPr>
            <p:ph type="title"/>
          </p:nvPr>
        </p:nvSpPr>
        <p:spPr/>
        <p:txBody>
          <a:bodyPr/>
          <a:lstStyle/>
          <a:p>
            <a:r>
              <a:rPr lang="en-US" b="1" dirty="0">
                <a:solidFill>
                  <a:srgbClr val="725689"/>
                </a:solidFill>
                <a:latin typeface="Franklin Gothic"/>
                <a:ea typeface="Calibri Light"/>
                <a:cs typeface="Calibri Light"/>
              </a:rPr>
              <a:t>Purpose and Learning Objectives</a:t>
            </a:r>
            <a:endParaRPr lang="en-US" b="1" dirty="0">
              <a:solidFill>
                <a:srgbClr val="725689"/>
              </a:solidFill>
              <a:latin typeface="Franklin Gothic"/>
            </a:endParaRPr>
          </a:p>
        </p:txBody>
      </p:sp>
      <p:sp>
        <p:nvSpPr>
          <p:cNvPr id="3" name="Content Placeholder 2">
            <a:extLst>
              <a:ext uri="{FF2B5EF4-FFF2-40B4-BE49-F238E27FC236}">
                <a16:creationId xmlns:a16="http://schemas.microsoft.com/office/drawing/2014/main" id="{D0B46A79-668B-B3D9-3536-6DB3F0C81D65}"/>
              </a:ext>
            </a:extLst>
          </p:cNvPr>
          <p:cNvSpPr>
            <a:spLocks noGrp="1"/>
          </p:cNvSpPr>
          <p:nvPr>
            <p:ph idx="1"/>
          </p:nvPr>
        </p:nvSpPr>
        <p:spPr>
          <a:xfrm>
            <a:off x="838200" y="1690431"/>
            <a:ext cx="10908890" cy="4351338"/>
          </a:xfrm>
        </p:spPr>
        <p:txBody>
          <a:bodyPr vert="horz" lIns="91440" tIns="45720" rIns="91440" bIns="45720" rtlCol="0" anchor="t">
            <a:noAutofit/>
          </a:bodyPr>
          <a:lstStyle/>
          <a:p>
            <a:pPr marL="0" indent="0">
              <a:lnSpc>
                <a:spcPct val="100000"/>
              </a:lnSpc>
              <a:spcBef>
                <a:spcPts val="0"/>
              </a:spcBef>
              <a:buNone/>
            </a:pPr>
            <a:r>
              <a:rPr lang="en-US" sz="2200" dirty="0">
                <a:latin typeface="Arial"/>
                <a:cs typeface="Arial"/>
              </a:rPr>
              <a:t>This module provides definitions of the systemic determinants of health within and across tribal and urban Indian communities.</a:t>
            </a:r>
            <a:endParaRPr lang="en-US" sz="2200" dirty="0">
              <a:solidFill>
                <a:srgbClr val="808080"/>
              </a:solidFill>
              <a:latin typeface="Arial"/>
              <a:ea typeface="Calibri"/>
              <a:cs typeface="Arial"/>
            </a:endParaRPr>
          </a:p>
          <a:p>
            <a:pPr marL="0" indent="0">
              <a:lnSpc>
                <a:spcPct val="100000"/>
              </a:lnSpc>
              <a:spcBef>
                <a:spcPts val="0"/>
              </a:spcBef>
              <a:buNone/>
            </a:pPr>
            <a:endParaRPr lang="en-US" sz="2200" dirty="0">
              <a:solidFill>
                <a:srgbClr val="808080"/>
              </a:solidFill>
              <a:latin typeface="Arial"/>
              <a:ea typeface="Calibri"/>
              <a:cs typeface="Arial"/>
            </a:endParaRPr>
          </a:p>
          <a:p>
            <a:pPr marL="0" indent="0">
              <a:lnSpc>
                <a:spcPct val="100000"/>
              </a:lnSpc>
              <a:spcBef>
                <a:spcPts val="0"/>
              </a:spcBef>
              <a:spcAft>
                <a:spcPts val="1200"/>
              </a:spcAft>
              <a:buNone/>
            </a:pPr>
            <a:r>
              <a:rPr lang="en-US" sz="2200" dirty="0">
                <a:latin typeface="Arial"/>
                <a:ea typeface="Calibri"/>
                <a:cs typeface="Arial"/>
              </a:rPr>
              <a:t>At this end of this module, attendees will be able to:</a:t>
            </a:r>
            <a:endParaRPr lang="en-US" sz="2200">
              <a:solidFill>
                <a:srgbClr val="808080"/>
              </a:solidFill>
              <a:latin typeface="Arial"/>
              <a:ea typeface="Calibri"/>
              <a:cs typeface="Arial"/>
            </a:endParaRPr>
          </a:p>
          <a:p>
            <a:pPr marL="342900" indent="-342900">
              <a:lnSpc>
                <a:spcPct val="100000"/>
              </a:lnSpc>
              <a:spcBef>
                <a:spcPts val="0"/>
              </a:spcBef>
              <a:spcAft>
                <a:spcPts val="1200"/>
              </a:spcAft>
            </a:pPr>
            <a:r>
              <a:rPr lang="en-US" sz="2200" dirty="0">
                <a:latin typeface="Arial"/>
                <a:ea typeface="Calibri"/>
                <a:cs typeface="Arial"/>
              </a:rPr>
              <a:t>Recognize the impact of systemic determinants on American Indian and Alaska Native communities. </a:t>
            </a:r>
            <a:endParaRPr lang="en-US" sz="2200" dirty="0">
              <a:solidFill>
                <a:srgbClr val="808080"/>
              </a:solidFill>
              <a:latin typeface="Arial"/>
              <a:ea typeface="Calibri"/>
              <a:cs typeface="Arial"/>
            </a:endParaRPr>
          </a:p>
          <a:p>
            <a:pPr marL="342900" indent="-342900">
              <a:lnSpc>
                <a:spcPct val="100000"/>
              </a:lnSpc>
              <a:spcBef>
                <a:spcPts val="0"/>
              </a:spcBef>
              <a:spcAft>
                <a:spcPts val="1200"/>
              </a:spcAft>
            </a:pPr>
            <a:r>
              <a:rPr lang="en-US" sz="2200" dirty="0">
                <a:latin typeface="Arial"/>
                <a:ea typeface="Calibri"/>
                <a:cs typeface="Arial"/>
              </a:rPr>
              <a:t>Apply the concept of systemic determinants to public health topics within American Indian and Alaska Native communities using case study examples. </a:t>
            </a:r>
            <a:endParaRPr lang="en-US" sz="2200" dirty="0">
              <a:solidFill>
                <a:srgbClr val="808080"/>
              </a:solidFill>
              <a:latin typeface="Arial"/>
              <a:ea typeface="Calibri"/>
              <a:cs typeface="Arial"/>
            </a:endParaRPr>
          </a:p>
          <a:p>
            <a:pPr marL="342900" indent="-342900">
              <a:lnSpc>
                <a:spcPct val="100000"/>
              </a:lnSpc>
              <a:spcBef>
                <a:spcPts val="0"/>
              </a:spcBef>
              <a:spcAft>
                <a:spcPts val="1200"/>
              </a:spcAft>
            </a:pPr>
            <a:r>
              <a:rPr lang="en-US" sz="2200" dirty="0">
                <a:latin typeface="Arial"/>
                <a:ea typeface="Calibri"/>
                <a:cs typeface="Arial"/>
              </a:rPr>
              <a:t>Define the role tribal sovereignty, tribal public health governance, and Federal policy have on health for American Indian and Alaska Native communities. </a:t>
            </a:r>
            <a:endParaRPr lang="en-US" sz="2200">
              <a:solidFill>
                <a:srgbClr val="808080"/>
              </a:solidFill>
              <a:latin typeface="Arial"/>
              <a:ea typeface="Calibri"/>
              <a:cs typeface="Arial"/>
            </a:endParaRPr>
          </a:p>
          <a:p>
            <a:pPr marL="0" indent="0">
              <a:lnSpc>
                <a:spcPct val="100000"/>
              </a:lnSpc>
              <a:spcBef>
                <a:spcPts val="0"/>
              </a:spcBef>
              <a:buNone/>
            </a:pPr>
            <a:endParaRPr lang="en-US" sz="2000" dirty="0">
              <a:latin typeface="Arial"/>
              <a:cs typeface="Arial"/>
            </a:endParaRPr>
          </a:p>
          <a:p>
            <a:endParaRPr lang="en-US" dirty="0">
              <a:ea typeface="Calibri"/>
              <a:cs typeface="Calibri"/>
            </a:endParaRPr>
          </a:p>
        </p:txBody>
      </p:sp>
    </p:spTree>
    <p:extLst>
      <p:ext uri="{BB962C8B-B14F-4D97-AF65-F5344CB8AC3E}">
        <p14:creationId xmlns:p14="http://schemas.microsoft.com/office/powerpoint/2010/main" val="13887593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1CCB1-A7BD-FFD6-3659-866D3DF47562}"/>
              </a:ext>
            </a:extLst>
          </p:cNvPr>
          <p:cNvSpPr>
            <a:spLocks noGrp="1"/>
          </p:cNvSpPr>
          <p:nvPr>
            <p:ph type="title"/>
          </p:nvPr>
        </p:nvSpPr>
        <p:spPr/>
        <p:txBody>
          <a:bodyPr/>
          <a:lstStyle/>
          <a:p>
            <a:r>
              <a:rPr lang="en-US" b="1" dirty="0">
                <a:solidFill>
                  <a:srgbClr val="725689"/>
                </a:solidFill>
                <a:latin typeface="Franklin Gothic"/>
                <a:ea typeface="Calibri Light"/>
                <a:cs typeface="Calibri Light"/>
              </a:rPr>
              <a:t>Systematic Determinants of Health</a:t>
            </a:r>
            <a:endParaRPr lang="en-US" dirty="0"/>
          </a:p>
        </p:txBody>
      </p:sp>
      <p:sp>
        <p:nvSpPr>
          <p:cNvPr id="5" name="Content Placeholder 2">
            <a:extLst>
              <a:ext uri="{FF2B5EF4-FFF2-40B4-BE49-F238E27FC236}">
                <a16:creationId xmlns:a16="http://schemas.microsoft.com/office/drawing/2014/main" id="{1555B00B-513B-8A11-813C-CE8AA86C594E}"/>
              </a:ext>
            </a:extLst>
          </p:cNvPr>
          <p:cNvSpPr txBox="1">
            <a:spLocks/>
          </p:cNvSpPr>
          <p:nvPr/>
        </p:nvSpPr>
        <p:spPr>
          <a:xfrm>
            <a:off x="837983" y="1755541"/>
            <a:ext cx="5812745" cy="483369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500"/>
              </a:spcAft>
              <a:buNone/>
            </a:pPr>
            <a:r>
              <a:rPr lang="en-US" sz="2100" b="1" dirty="0">
                <a:solidFill>
                  <a:srgbClr val="3DBFB4"/>
                </a:solidFill>
                <a:latin typeface="Arial"/>
                <a:ea typeface="Calibri" panose="020F0502020204030204"/>
                <a:cs typeface="Arial"/>
              </a:rPr>
              <a:t>Systemic determinants of health refer to the discrimination that occurs within and across macro-level systems that affect health – for individuals, families, and communities.</a:t>
            </a:r>
            <a:endParaRPr lang="en-US"/>
          </a:p>
          <a:p>
            <a:pPr marL="0" indent="0">
              <a:lnSpc>
                <a:spcPct val="100000"/>
              </a:lnSpc>
              <a:spcBef>
                <a:spcPts val="0"/>
              </a:spcBef>
              <a:spcAft>
                <a:spcPts val="1500"/>
              </a:spcAft>
              <a:buNone/>
            </a:pPr>
            <a:r>
              <a:rPr lang="en-US" sz="2100" dirty="0">
                <a:latin typeface="Arial"/>
                <a:ea typeface="Calibri" panose="020F0502020204030204"/>
                <a:cs typeface="Arial"/>
              </a:rPr>
              <a:t>One example is structural racism – the effect of not having equitable access to goods or services or being denied human rights based on race. </a:t>
            </a:r>
            <a:endParaRPr lang="en-US" sz="2100" dirty="0">
              <a:solidFill>
                <a:srgbClr val="808080"/>
              </a:solidFill>
              <a:latin typeface="Arial"/>
              <a:ea typeface="Calibri" panose="020F0502020204030204"/>
              <a:cs typeface="Arial"/>
            </a:endParaRPr>
          </a:p>
          <a:p>
            <a:pPr marL="0" indent="0">
              <a:lnSpc>
                <a:spcPct val="100000"/>
              </a:lnSpc>
              <a:spcBef>
                <a:spcPts val="0"/>
              </a:spcBef>
              <a:spcAft>
                <a:spcPts val="1500"/>
              </a:spcAft>
              <a:buNone/>
            </a:pPr>
            <a:r>
              <a:rPr lang="en-US" sz="2100" dirty="0">
                <a:latin typeface="Arial"/>
                <a:ea typeface="Calibri" panose="020F0502020204030204"/>
                <a:cs typeface="Arial"/>
              </a:rPr>
              <a:t>These experiences impact health through increasing stressors at many levels (Dennis et al., 2021; Veterans Affairs, 2023).</a:t>
            </a:r>
            <a:endParaRPr lang="en-US" sz="2100">
              <a:ea typeface="Calibri"/>
              <a:cs typeface="Calibri"/>
            </a:endParaRPr>
          </a:p>
          <a:p>
            <a:pPr>
              <a:lnSpc>
                <a:spcPct val="100000"/>
              </a:lnSpc>
              <a:spcBef>
                <a:spcPts val="0"/>
              </a:spcBef>
              <a:buFont typeface="Arial"/>
              <a:buChar char="•"/>
            </a:pPr>
            <a:endParaRPr lang="en-US" sz="2000" dirty="0">
              <a:latin typeface="Arial"/>
              <a:ea typeface="Calibri" panose="020F0502020204030204"/>
              <a:cs typeface="Arial"/>
            </a:endParaRPr>
          </a:p>
          <a:p>
            <a:pPr>
              <a:lnSpc>
                <a:spcPct val="100000"/>
              </a:lnSpc>
              <a:spcBef>
                <a:spcPts val="0"/>
              </a:spcBef>
              <a:buFont typeface="Arial"/>
              <a:buChar char="•"/>
            </a:pPr>
            <a:endParaRPr lang="en-US" sz="2000" dirty="0">
              <a:latin typeface="Arial"/>
              <a:ea typeface="Calibri" panose="020F0502020204030204"/>
              <a:cs typeface="Arial"/>
            </a:endParaRPr>
          </a:p>
          <a:p>
            <a:pPr marL="0" indent="0">
              <a:lnSpc>
                <a:spcPct val="100000"/>
              </a:lnSpc>
              <a:spcBef>
                <a:spcPts val="0"/>
              </a:spcBef>
              <a:buNone/>
            </a:pPr>
            <a:endParaRPr lang="en-US" sz="1400" dirty="0">
              <a:latin typeface="Arial"/>
              <a:ea typeface="Calibri" panose="020F0502020204030204"/>
              <a:cs typeface="Arial"/>
            </a:endParaRPr>
          </a:p>
          <a:p>
            <a:pPr marL="0" indent="0">
              <a:buNone/>
            </a:pPr>
            <a:endParaRPr lang="en-US" sz="2000" dirty="0">
              <a:latin typeface="Arial"/>
              <a:ea typeface="Calibri" panose="020F0502020204030204"/>
              <a:cs typeface="Arial"/>
            </a:endParaRPr>
          </a:p>
        </p:txBody>
      </p:sp>
      <p:pic>
        <p:nvPicPr>
          <p:cNvPr id="6" name="Picture 5" descr="A group of icons. Each icon represents an example of systemic determinant of health including the banking system, housing system, prison system, child welfare system, safe environments, employment, medical system, and educational system. ">
            <a:extLst>
              <a:ext uri="{FF2B5EF4-FFF2-40B4-BE49-F238E27FC236}">
                <a16:creationId xmlns:a16="http://schemas.microsoft.com/office/drawing/2014/main" id="{FE0A2388-AC40-D5BA-A0C7-42D30C34F85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69137" y="1756822"/>
            <a:ext cx="4873103" cy="4092622"/>
          </a:xfrm>
          <a:prstGeom prst="rect">
            <a:avLst/>
          </a:prstGeom>
        </p:spPr>
      </p:pic>
    </p:spTree>
    <p:extLst>
      <p:ext uri="{BB962C8B-B14F-4D97-AF65-F5344CB8AC3E}">
        <p14:creationId xmlns:p14="http://schemas.microsoft.com/office/powerpoint/2010/main" val="24577044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1CCB1-A7BD-FFD6-3659-866D3DF47562}"/>
              </a:ext>
            </a:extLst>
          </p:cNvPr>
          <p:cNvSpPr>
            <a:spLocks noGrp="1"/>
          </p:cNvSpPr>
          <p:nvPr>
            <p:ph type="title"/>
          </p:nvPr>
        </p:nvSpPr>
        <p:spPr>
          <a:xfrm>
            <a:off x="838200" y="168480"/>
            <a:ext cx="11141121" cy="1336936"/>
          </a:xfrm>
        </p:spPr>
        <p:txBody>
          <a:bodyPr/>
          <a:lstStyle/>
          <a:p>
            <a:r>
              <a:rPr lang="en-US" b="1" dirty="0">
                <a:solidFill>
                  <a:srgbClr val="725689"/>
                </a:solidFill>
                <a:latin typeface="Franklin Gothic"/>
                <a:ea typeface="Calibri Light"/>
                <a:cs typeface="Calibri Light"/>
              </a:rPr>
              <a:t>Systemic DOH Affecting AIAN Communities</a:t>
            </a:r>
          </a:p>
        </p:txBody>
      </p:sp>
      <p:sp>
        <p:nvSpPr>
          <p:cNvPr id="5" name="Content Placeholder 2">
            <a:extLst>
              <a:ext uri="{FF2B5EF4-FFF2-40B4-BE49-F238E27FC236}">
                <a16:creationId xmlns:a16="http://schemas.microsoft.com/office/drawing/2014/main" id="{1555B00B-513B-8A11-813C-CE8AA86C594E}"/>
              </a:ext>
            </a:extLst>
          </p:cNvPr>
          <p:cNvSpPr txBox="1">
            <a:spLocks/>
          </p:cNvSpPr>
          <p:nvPr/>
        </p:nvSpPr>
        <p:spPr>
          <a:xfrm>
            <a:off x="8035868" y="1825613"/>
            <a:ext cx="3942563" cy="4010679"/>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500"/>
              </a:spcAft>
              <a:buNone/>
            </a:pPr>
            <a:r>
              <a:rPr lang="en-US" sz="2200" dirty="0">
                <a:latin typeface="Arial"/>
                <a:ea typeface="Calibri" panose="020F0502020204030204"/>
                <a:cs typeface="Arial"/>
              </a:rPr>
              <a:t>We see evidence of these systemic determinants of health across multiple systems. </a:t>
            </a:r>
            <a:endParaRPr lang="en-US" sz="2200" dirty="0">
              <a:solidFill>
                <a:srgbClr val="808080"/>
              </a:solidFill>
              <a:latin typeface="Arial"/>
              <a:cs typeface="Arial"/>
            </a:endParaRPr>
          </a:p>
          <a:p>
            <a:pPr marL="0" indent="0">
              <a:lnSpc>
                <a:spcPct val="100000"/>
              </a:lnSpc>
              <a:spcBef>
                <a:spcPts val="0"/>
              </a:spcBef>
              <a:spcAft>
                <a:spcPts val="1500"/>
              </a:spcAft>
              <a:buNone/>
            </a:pPr>
            <a:r>
              <a:rPr lang="en-US" sz="2200" dirty="0">
                <a:latin typeface="Arial"/>
                <a:ea typeface="Calibri" panose="020F0502020204030204"/>
                <a:cs typeface="Arial"/>
              </a:rPr>
              <a:t>The inequity in pay persists, even within occupations.</a:t>
            </a:r>
            <a:endParaRPr lang="en-US" sz="2200" dirty="0">
              <a:solidFill>
                <a:srgbClr val="808080"/>
              </a:solidFill>
              <a:latin typeface="Arial"/>
              <a:ea typeface="Calibri" panose="020F0502020204030204"/>
              <a:cs typeface="Arial"/>
            </a:endParaRPr>
          </a:p>
          <a:p>
            <a:pPr marL="0" indent="0">
              <a:lnSpc>
                <a:spcPct val="100000"/>
              </a:lnSpc>
              <a:spcBef>
                <a:spcPts val="0"/>
              </a:spcBef>
              <a:spcAft>
                <a:spcPts val="1500"/>
              </a:spcAft>
              <a:buNone/>
            </a:pPr>
            <a:r>
              <a:rPr lang="en-US" sz="2200" dirty="0">
                <a:latin typeface="Arial"/>
                <a:ea typeface="Calibri" panose="020F0502020204030204"/>
                <a:cs typeface="Arial"/>
              </a:rPr>
              <a:t>This suggests the effect of persistent, systemic inequity based on race.</a:t>
            </a:r>
            <a:endParaRPr lang="en-US" sz="2200" dirty="0">
              <a:ea typeface="Calibri" panose="020F0502020204030204"/>
              <a:cs typeface="Calibri" panose="020F0502020204030204"/>
            </a:endParaRPr>
          </a:p>
          <a:p>
            <a:pPr>
              <a:lnSpc>
                <a:spcPct val="100000"/>
              </a:lnSpc>
              <a:spcBef>
                <a:spcPts val="0"/>
              </a:spcBef>
              <a:buFont typeface="Arial"/>
              <a:buChar char="•"/>
            </a:pPr>
            <a:endParaRPr lang="en-US" sz="1600" dirty="0">
              <a:latin typeface="Arial"/>
              <a:ea typeface="Calibri" panose="020F0502020204030204"/>
              <a:cs typeface="Arial"/>
            </a:endParaRPr>
          </a:p>
          <a:p>
            <a:pPr marL="0" indent="0">
              <a:lnSpc>
                <a:spcPct val="100000"/>
              </a:lnSpc>
              <a:spcBef>
                <a:spcPts val="0"/>
              </a:spcBef>
              <a:buNone/>
            </a:pPr>
            <a:endParaRPr lang="en-US" sz="1600" dirty="0">
              <a:latin typeface="Arial"/>
              <a:ea typeface="Calibri" panose="020F0502020204030204"/>
              <a:cs typeface="Arial"/>
            </a:endParaRPr>
          </a:p>
          <a:p>
            <a:pPr marL="0" indent="0">
              <a:buNone/>
            </a:pPr>
            <a:endParaRPr lang="en-US" sz="1600" dirty="0">
              <a:latin typeface="Arial"/>
              <a:ea typeface="Calibri" panose="020F0502020204030204"/>
              <a:cs typeface="Arial"/>
            </a:endParaRPr>
          </a:p>
        </p:txBody>
      </p:sp>
      <p:sp>
        <p:nvSpPr>
          <p:cNvPr id="4" name="Content Placeholder 2">
            <a:extLst>
              <a:ext uri="{FF2B5EF4-FFF2-40B4-BE49-F238E27FC236}">
                <a16:creationId xmlns:a16="http://schemas.microsoft.com/office/drawing/2014/main" id="{3810FD34-135E-0C5B-6A6F-67D02AA5EE6C}"/>
              </a:ext>
            </a:extLst>
          </p:cNvPr>
          <p:cNvSpPr txBox="1">
            <a:spLocks/>
          </p:cNvSpPr>
          <p:nvPr/>
        </p:nvSpPr>
        <p:spPr>
          <a:xfrm>
            <a:off x="1045549" y="5360650"/>
            <a:ext cx="6233098" cy="957495"/>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1400" i="1" dirty="0">
                <a:solidFill>
                  <a:schemeClr val="tx1">
                    <a:lumMod val="50000"/>
                  </a:schemeClr>
                </a:solidFill>
                <a:latin typeface="Arial"/>
                <a:ea typeface="Calibri" panose="020F0502020204030204"/>
                <a:cs typeface="Arial"/>
              </a:rPr>
              <a:t>Native American women face a pay gap—and that’s part of a much bigger problem.</a:t>
            </a:r>
            <a:r>
              <a:rPr lang="en-US" sz="1400" dirty="0">
                <a:solidFill>
                  <a:schemeClr val="tx1">
                    <a:lumMod val="50000"/>
                  </a:schemeClr>
                </a:solidFill>
                <a:latin typeface="Arial"/>
                <a:ea typeface="Calibri" panose="020F0502020204030204"/>
                <a:cs typeface="Arial"/>
              </a:rPr>
              <a:t> (n.d.) Lean In. Retrieved August 10, 2022, from </a:t>
            </a:r>
            <a:r>
              <a:rPr lang="en-US" sz="1400" dirty="0">
                <a:solidFill>
                  <a:srgbClr val="1A1C32"/>
                </a:solidFill>
                <a:latin typeface="Arial"/>
                <a:ea typeface="Calibri" panose="020F0502020204030204"/>
                <a:cs typeface="Arial"/>
                <a:hlinkClick r:id="rId3">
                  <a:extLst>
                    <a:ext uri="{A12FA001-AC4F-418D-AE19-62706E023703}">
                      <ahyp:hlinkClr xmlns:ahyp="http://schemas.microsoft.com/office/drawing/2018/hyperlinkcolor" val="tx"/>
                    </a:ext>
                  </a:extLst>
                </a:hlinkClick>
              </a:rPr>
              <a:t>https://leanin.org/data-about-the-gender-pay-gap-for-native-american-women</a:t>
            </a:r>
            <a:r>
              <a:rPr lang="en-US" sz="1400" dirty="0">
                <a:solidFill>
                  <a:schemeClr val="tx1">
                    <a:lumMod val="50000"/>
                  </a:schemeClr>
                </a:solidFill>
                <a:latin typeface="Arial"/>
                <a:ea typeface="Calibri" panose="020F0502020204030204"/>
                <a:cs typeface="Arial"/>
              </a:rPr>
              <a:t>#! </a:t>
            </a:r>
            <a:endParaRPr lang="en-US" sz="1400" dirty="0">
              <a:solidFill>
                <a:schemeClr val="tx1">
                  <a:lumMod val="50000"/>
                </a:schemeClr>
              </a:solidFill>
            </a:endParaRPr>
          </a:p>
          <a:p>
            <a:pPr>
              <a:lnSpc>
                <a:spcPct val="100000"/>
              </a:lnSpc>
              <a:spcBef>
                <a:spcPts val="0"/>
              </a:spcBef>
              <a:buFont typeface="Arial"/>
              <a:buChar char="•"/>
            </a:pPr>
            <a:endParaRPr lang="en-US" sz="1600" dirty="0">
              <a:latin typeface="Arial"/>
              <a:ea typeface="Calibri" panose="020F0502020204030204"/>
              <a:cs typeface="Arial"/>
            </a:endParaRPr>
          </a:p>
          <a:p>
            <a:pPr marL="0" indent="0">
              <a:lnSpc>
                <a:spcPct val="100000"/>
              </a:lnSpc>
              <a:spcBef>
                <a:spcPts val="0"/>
              </a:spcBef>
              <a:buNone/>
            </a:pPr>
            <a:endParaRPr lang="en-US" sz="1600" dirty="0">
              <a:latin typeface="Arial"/>
              <a:ea typeface="Calibri" panose="020F0502020204030204"/>
              <a:cs typeface="Arial"/>
            </a:endParaRPr>
          </a:p>
          <a:p>
            <a:pPr marL="0" indent="0">
              <a:buNone/>
            </a:pPr>
            <a:endParaRPr lang="en-US" sz="1600" dirty="0">
              <a:latin typeface="Arial"/>
              <a:ea typeface="Calibri" panose="020F0502020204030204"/>
              <a:cs typeface="Arial"/>
            </a:endParaRPr>
          </a:p>
        </p:txBody>
      </p:sp>
      <p:pic>
        <p:nvPicPr>
          <p:cNvPr id="6" name="Picture 5" descr="A Pay Gap Chart by Gender and Race. Native American women earn just 50 cents for every dollar earned by White men, while White women earn 73 cents.">
            <a:extLst>
              <a:ext uri="{FF2B5EF4-FFF2-40B4-BE49-F238E27FC236}">
                <a16:creationId xmlns:a16="http://schemas.microsoft.com/office/drawing/2014/main" id="{36937BC5-F104-CC27-AAEE-1413E135981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8269" y="1499122"/>
            <a:ext cx="7108208" cy="3700533"/>
          </a:xfrm>
          <a:prstGeom prst="rect">
            <a:avLst/>
          </a:prstGeom>
        </p:spPr>
      </p:pic>
    </p:spTree>
    <p:extLst>
      <p:ext uri="{BB962C8B-B14F-4D97-AF65-F5344CB8AC3E}">
        <p14:creationId xmlns:p14="http://schemas.microsoft.com/office/powerpoint/2010/main" val="37818373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1CCB1-A7BD-FFD6-3659-866D3DF47562}"/>
              </a:ext>
            </a:extLst>
          </p:cNvPr>
          <p:cNvSpPr>
            <a:spLocks noGrp="1"/>
          </p:cNvSpPr>
          <p:nvPr>
            <p:ph type="title"/>
          </p:nvPr>
        </p:nvSpPr>
        <p:spPr>
          <a:xfrm>
            <a:off x="838200" y="168480"/>
            <a:ext cx="11141121" cy="1336936"/>
          </a:xfrm>
        </p:spPr>
        <p:txBody>
          <a:bodyPr/>
          <a:lstStyle/>
          <a:p>
            <a:r>
              <a:rPr lang="en-US" b="1" dirty="0">
                <a:solidFill>
                  <a:srgbClr val="725689"/>
                </a:solidFill>
                <a:latin typeface="Franklin Gothic"/>
                <a:ea typeface="Calibri Light"/>
                <a:cs typeface="Calibri Light"/>
              </a:rPr>
              <a:t>Systemic DOH Affecting AIAN Communities</a:t>
            </a:r>
          </a:p>
        </p:txBody>
      </p:sp>
      <p:sp>
        <p:nvSpPr>
          <p:cNvPr id="5" name="Content Placeholder 2">
            <a:extLst>
              <a:ext uri="{FF2B5EF4-FFF2-40B4-BE49-F238E27FC236}">
                <a16:creationId xmlns:a16="http://schemas.microsoft.com/office/drawing/2014/main" id="{1555B00B-513B-8A11-813C-CE8AA86C594E}"/>
              </a:ext>
            </a:extLst>
          </p:cNvPr>
          <p:cNvSpPr txBox="1">
            <a:spLocks/>
          </p:cNvSpPr>
          <p:nvPr/>
        </p:nvSpPr>
        <p:spPr>
          <a:xfrm>
            <a:off x="8284907" y="1766740"/>
            <a:ext cx="3767951" cy="4010679"/>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500"/>
              </a:spcAft>
              <a:buNone/>
            </a:pPr>
            <a:r>
              <a:rPr lang="en-US" sz="2200" dirty="0">
                <a:latin typeface="Arial"/>
                <a:ea typeface="Calibri" panose="020F0502020204030204"/>
                <a:cs typeface="Arial"/>
              </a:rPr>
              <a:t>American Indian and Alaska Native children are significantly more likely to be removed from their families as compared to white </a:t>
            </a:r>
            <a:r>
              <a:rPr lang="en-US" sz="2200" dirty="0">
                <a:solidFill>
                  <a:srgbClr val="000000"/>
                </a:solidFill>
                <a:latin typeface="Arial"/>
                <a:ea typeface="Calibri" panose="020F0502020204030204"/>
                <a:cs typeface="Arial"/>
              </a:rPr>
              <a:t>children</a:t>
            </a:r>
            <a:r>
              <a:rPr lang="en-US" sz="2200" dirty="0">
                <a:latin typeface="Arial"/>
                <a:ea typeface="Calibri" panose="020F0502020204030204"/>
                <a:cs typeface="Arial"/>
              </a:rPr>
              <a:t>. </a:t>
            </a:r>
            <a:endParaRPr lang="en-US" sz="2200">
              <a:solidFill>
                <a:srgbClr val="808080"/>
              </a:solidFill>
              <a:latin typeface="Arial"/>
              <a:cs typeface="Arial"/>
            </a:endParaRPr>
          </a:p>
          <a:p>
            <a:pPr marL="0" indent="0">
              <a:lnSpc>
                <a:spcPct val="100000"/>
              </a:lnSpc>
              <a:spcBef>
                <a:spcPts val="0"/>
              </a:spcBef>
              <a:spcAft>
                <a:spcPts val="1500"/>
              </a:spcAft>
              <a:buNone/>
            </a:pPr>
            <a:r>
              <a:rPr lang="en-US" sz="2200" dirty="0">
                <a:latin typeface="Arial"/>
                <a:ea typeface="Calibri" panose="020F0502020204030204"/>
                <a:cs typeface="Arial"/>
              </a:rPr>
              <a:t>This suggests child removal based on race across multiple systems.</a:t>
            </a:r>
            <a:endParaRPr lang="en-US" sz="2200">
              <a:solidFill>
                <a:srgbClr val="808080"/>
              </a:solidFill>
              <a:latin typeface="Arial"/>
              <a:ea typeface="Calibri" panose="020F0502020204030204"/>
              <a:cs typeface="Arial"/>
            </a:endParaRPr>
          </a:p>
          <a:p>
            <a:pPr marL="0" indent="0">
              <a:lnSpc>
                <a:spcPct val="100000"/>
              </a:lnSpc>
              <a:spcBef>
                <a:spcPts val="0"/>
              </a:spcBef>
              <a:buNone/>
            </a:pPr>
            <a:endParaRPr lang="en-US" sz="2000" dirty="0">
              <a:latin typeface="Arial"/>
              <a:ea typeface="Calibri" panose="020F0502020204030204"/>
              <a:cs typeface="Arial"/>
            </a:endParaRPr>
          </a:p>
          <a:p>
            <a:pPr>
              <a:lnSpc>
                <a:spcPct val="100000"/>
              </a:lnSpc>
              <a:spcBef>
                <a:spcPts val="0"/>
              </a:spcBef>
              <a:buFont typeface="Arial"/>
              <a:buChar char="•"/>
            </a:pPr>
            <a:endParaRPr lang="en-US" sz="1600" dirty="0">
              <a:latin typeface="Arial"/>
              <a:ea typeface="Calibri" panose="020F0502020204030204"/>
              <a:cs typeface="Arial"/>
            </a:endParaRPr>
          </a:p>
          <a:p>
            <a:pPr marL="0" indent="0">
              <a:lnSpc>
                <a:spcPct val="100000"/>
              </a:lnSpc>
              <a:spcBef>
                <a:spcPts val="0"/>
              </a:spcBef>
              <a:buNone/>
            </a:pPr>
            <a:endParaRPr lang="en-US" sz="1600" dirty="0">
              <a:latin typeface="Arial"/>
              <a:ea typeface="Calibri" panose="020F0502020204030204"/>
              <a:cs typeface="Arial"/>
            </a:endParaRPr>
          </a:p>
          <a:p>
            <a:pPr marL="0" indent="0">
              <a:buNone/>
            </a:pPr>
            <a:endParaRPr lang="en-US" sz="1600" dirty="0">
              <a:latin typeface="Arial"/>
              <a:ea typeface="Calibri" panose="020F0502020204030204"/>
              <a:cs typeface="Arial"/>
            </a:endParaRPr>
          </a:p>
        </p:txBody>
      </p:sp>
      <p:pic>
        <p:nvPicPr>
          <p:cNvPr id="3" name="Picture 2" descr="Bar graph of American Indian and Alaska Native children in the foster care system by state. The graph shows American Indian children in Minnesota were 28.7 times more likely to be in the state foster care system than white children.">
            <a:extLst>
              <a:ext uri="{FF2B5EF4-FFF2-40B4-BE49-F238E27FC236}">
                <a16:creationId xmlns:a16="http://schemas.microsoft.com/office/drawing/2014/main" id="{507F238D-1DA2-E65D-DAB6-EFBA9AB0602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9124" y="1769162"/>
            <a:ext cx="7283781" cy="4263645"/>
          </a:xfrm>
          <a:prstGeom prst="rect">
            <a:avLst/>
          </a:prstGeom>
        </p:spPr>
      </p:pic>
    </p:spTree>
    <p:extLst>
      <p:ext uri="{BB962C8B-B14F-4D97-AF65-F5344CB8AC3E}">
        <p14:creationId xmlns:p14="http://schemas.microsoft.com/office/powerpoint/2010/main" val="11363130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1FCC3-7027-69A0-2BC9-CB9DDA8725B3}"/>
              </a:ext>
            </a:extLst>
          </p:cNvPr>
          <p:cNvSpPr>
            <a:spLocks noGrp="1"/>
          </p:cNvSpPr>
          <p:nvPr>
            <p:ph type="title"/>
          </p:nvPr>
        </p:nvSpPr>
        <p:spPr/>
        <p:txBody>
          <a:bodyPr/>
          <a:lstStyle/>
          <a:p>
            <a:r>
              <a:rPr lang="en-US" b="1" dirty="0">
                <a:solidFill>
                  <a:srgbClr val="725689"/>
                </a:solidFill>
                <a:latin typeface="Franklin Gothic"/>
                <a:ea typeface="Calibri Light"/>
                <a:cs typeface="Calibri Light"/>
              </a:rPr>
              <a:t>A Systems Approach to Systemic Determinants</a:t>
            </a:r>
          </a:p>
        </p:txBody>
      </p:sp>
      <p:sp>
        <p:nvSpPr>
          <p:cNvPr id="3" name="Content Placeholder 2">
            <a:extLst>
              <a:ext uri="{FF2B5EF4-FFF2-40B4-BE49-F238E27FC236}">
                <a16:creationId xmlns:a16="http://schemas.microsoft.com/office/drawing/2014/main" id="{17572EE7-5544-AC33-A3DC-68DBBF776FA0}"/>
              </a:ext>
            </a:extLst>
          </p:cNvPr>
          <p:cNvSpPr>
            <a:spLocks noGrp="1"/>
          </p:cNvSpPr>
          <p:nvPr>
            <p:ph idx="1"/>
          </p:nvPr>
        </p:nvSpPr>
        <p:spPr>
          <a:xfrm>
            <a:off x="748553" y="2067631"/>
            <a:ext cx="7854669" cy="3325953"/>
          </a:xfrm>
        </p:spPr>
        <p:txBody>
          <a:bodyPr vert="horz" lIns="91440" tIns="45720" rIns="91440" bIns="45720" rtlCol="0" anchor="t">
            <a:noAutofit/>
          </a:bodyPr>
          <a:lstStyle/>
          <a:p>
            <a:pPr marL="0" indent="0">
              <a:lnSpc>
                <a:spcPct val="100000"/>
              </a:lnSpc>
              <a:spcBef>
                <a:spcPts val="0"/>
              </a:spcBef>
              <a:buNone/>
            </a:pPr>
            <a:r>
              <a:rPr lang="en-US" sz="2200" dirty="0">
                <a:solidFill>
                  <a:srgbClr val="000000"/>
                </a:solidFill>
                <a:latin typeface="Arial"/>
                <a:cs typeface="Arial"/>
              </a:rPr>
              <a:t>Tribal sovereignty offers tools like public health </a:t>
            </a:r>
            <a:r>
              <a:rPr lang="en-US" sz="2200" dirty="0">
                <a:latin typeface="Arial"/>
                <a:cs typeface="Arial"/>
              </a:rPr>
              <a:t>governance to address the systemic inequities experienced by American</a:t>
            </a:r>
            <a:r>
              <a:rPr lang="en-US" sz="2200" dirty="0">
                <a:solidFill>
                  <a:srgbClr val="000000"/>
                </a:solidFill>
                <a:latin typeface="Arial"/>
                <a:cs typeface="Arial"/>
              </a:rPr>
              <a:t> </a:t>
            </a:r>
            <a:r>
              <a:rPr lang="en-US" sz="2200" dirty="0">
                <a:latin typeface="Arial"/>
                <a:cs typeface="Arial"/>
              </a:rPr>
              <a:t>Indians and Alaska Natives.</a:t>
            </a:r>
            <a:endParaRPr lang="en-US" sz="2200" dirty="0">
              <a:solidFill>
                <a:srgbClr val="808080"/>
              </a:solidFill>
              <a:latin typeface="Arial"/>
              <a:cs typeface="Arial"/>
            </a:endParaRPr>
          </a:p>
          <a:p>
            <a:pPr marL="0" indent="0">
              <a:lnSpc>
                <a:spcPct val="100000"/>
              </a:lnSpc>
              <a:spcBef>
                <a:spcPts val="0"/>
              </a:spcBef>
              <a:buNone/>
            </a:pPr>
            <a:endParaRPr lang="en-US" sz="2200" dirty="0">
              <a:solidFill>
                <a:srgbClr val="808080"/>
              </a:solidFill>
              <a:latin typeface="Arial"/>
              <a:cs typeface="Arial"/>
            </a:endParaRPr>
          </a:p>
          <a:p>
            <a:pPr marL="0" indent="0">
              <a:lnSpc>
                <a:spcPct val="100000"/>
              </a:lnSpc>
              <a:spcBef>
                <a:spcPts val="0"/>
              </a:spcBef>
              <a:buNone/>
            </a:pPr>
            <a:r>
              <a:rPr lang="en-US" sz="2200" dirty="0">
                <a:latin typeface="Arial"/>
                <a:cs typeface="Arial"/>
              </a:rPr>
              <a:t>Tribal housing, employment opportunities, schools, and many other programs provide tribal members with needed support to fully access basic human rights and services.</a:t>
            </a:r>
            <a:endParaRPr lang="en-US" sz="2200" dirty="0"/>
          </a:p>
        </p:txBody>
      </p:sp>
    </p:spTree>
    <p:extLst>
      <p:ext uri="{BB962C8B-B14F-4D97-AF65-F5344CB8AC3E}">
        <p14:creationId xmlns:p14="http://schemas.microsoft.com/office/powerpoint/2010/main" val="7018299"/>
      </p:ext>
    </p:extLst>
  </p:cSld>
  <p:clrMapOvr>
    <a:masterClrMapping/>
  </p:clrMapOvr>
  <p:extLst>
    <p:ext uri="{6950BFC3-D8DA-4A85-94F7-54DA5524770B}">
      <p188:commentRel xmlns:p188="http://schemas.microsoft.com/office/powerpoint/2018/8/main" r:id="rId2"/>
    </p:ext>
  </p:extLs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2A762C-2781-B954-27CA-48A56DAD2A73}"/>
              </a:ext>
              <a:ext uri="{C183D7F6-B498-43B3-948B-1728B52AA6E4}">
                <adec:decorative xmlns:adec="http://schemas.microsoft.com/office/drawing/2017/decorative" val="1"/>
              </a:ext>
            </a:extLst>
          </p:cNvPr>
          <p:cNvSpPr/>
          <p:nvPr/>
        </p:nvSpPr>
        <p:spPr>
          <a:xfrm>
            <a:off x="9712384" y="1815664"/>
            <a:ext cx="2078102" cy="797845"/>
          </a:xfrm>
          <a:prstGeom prst="rect">
            <a:avLst/>
          </a:prstGeom>
          <a:noFill/>
          <a:ln>
            <a:solidFill>
              <a:srgbClr val="FBB612"/>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3DBFB4"/>
              </a:solidFill>
              <a:ea typeface="Calibri"/>
              <a:cs typeface="Calibri"/>
            </a:endParaRPr>
          </a:p>
        </p:txBody>
      </p:sp>
      <p:sp>
        <p:nvSpPr>
          <p:cNvPr id="2" name="Title 1">
            <a:extLst>
              <a:ext uri="{FF2B5EF4-FFF2-40B4-BE49-F238E27FC236}">
                <a16:creationId xmlns:a16="http://schemas.microsoft.com/office/drawing/2014/main" id="{DFDC7916-59EA-412B-02D8-F108E25C827D}"/>
              </a:ext>
            </a:extLst>
          </p:cNvPr>
          <p:cNvSpPr>
            <a:spLocks noGrp="1"/>
          </p:cNvSpPr>
          <p:nvPr>
            <p:ph type="title"/>
          </p:nvPr>
        </p:nvSpPr>
        <p:spPr/>
        <p:txBody>
          <a:bodyPr/>
          <a:lstStyle/>
          <a:p>
            <a:r>
              <a:rPr lang="en-US" b="1" dirty="0">
                <a:solidFill>
                  <a:srgbClr val="725689"/>
                </a:solidFill>
                <a:latin typeface="Franklin Gothic"/>
                <a:ea typeface="Calibri Light"/>
                <a:cs typeface="Calibri Light"/>
              </a:rPr>
              <a:t>Critical Thinking Activity: Wayfinding</a:t>
            </a:r>
          </a:p>
        </p:txBody>
      </p:sp>
      <p:sp>
        <p:nvSpPr>
          <p:cNvPr id="3" name="Content Placeholder 2">
            <a:extLst>
              <a:ext uri="{FF2B5EF4-FFF2-40B4-BE49-F238E27FC236}">
                <a16:creationId xmlns:a16="http://schemas.microsoft.com/office/drawing/2014/main" id="{D0B46A79-668B-B3D9-3536-6DB3F0C81D65}"/>
              </a:ext>
            </a:extLst>
          </p:cNvPr>
          <p:cNvSpPr>
            <a:spLocks noGrp="1"/>
          </p:cNvSpPr>
          <p:nvPr>
            <p:ph idx="1"/>
          </p:nvPr>
        </p:nvSpPr>
        <p:spPr>
          <a:xfrm>
            <a:off x="838200" y="2997045"/>
            <a:ext cx="10908890" cy="3488141"/>
          </a:xfrm>
        </p:spPr>
        <p:txBody>
          <a:bodyPr vert="horz" lIns="91440" tIns="45720" rIns="91440" bIns="45720" rtlCol="0" anchor="t">
            <a:noAutofit/>
          </a:bodyPr>
          <a:lstStyle/>
          <a:p>
            <a:pPr marL="0" indent="0">
              <a:lnSpc>
                <a:spcPct val="100000"/>
              </a:lnSpc>
              <a:spcBef>
                <a:spcPts val="0"/>
              </a:spcBef>
              <a:buNone/>
            </a:pPr>
            <a:r>
              <a:rPr lang="en-US" sz="2000" dirty="0">
                <a:solidFill>
                  <a:srgbClr val="000000"/>
                </a:solidFill>
                <a:latin typeface="Arial"/>
                <a:ea typeface="Calibri"/>
                <a:cs typeface="Arial"/>
              </a:rPr>
              <a:t>Imagine you are newly diagnosed with diabetes (or chose another health issue if preferred). What are some of the challenges to accessing needed services you might face? </a:t>
            </a:r>
            <a:endParaRPr lang="en-US" sz="2000" dirty="0">
              <a:solidFill>
                <a:srgbClr val="808080"/>
              </a:solidFill>
              <a:latin typeface="Arial"/>
              <a:ea typeface="Calibri"/>
              <a:cs typeface="Arial"/>
            </a:endParaRPr>
          </a:p>
          <a:p>
            <a:pPr marL="0" indent="0">
              <a:lnSpc>
                <a:spcPct val="100000"/>
              </a:lnSpc>
              <a:spcBef>
                <a:spcPts val="0"/>
              </a:spcBef>
              <a:buNone/>
            </a:pPr>
            <a:endParaRPr lang="en-US" sz="2000" dirty="0">
              <a:solidFill>
                <a:srgbClr val="808080"/>
              </a:solidFill>
              <a:latin typeface="Arial"/>
              <a:ea typeface="Calibri"/>
              <a:cs typeface="Arial"/>
            </a:endParaRPr>
          </a:p>
          <a:p>
            <a:pPr marL="0" indent="0">
              <a:lnSpc>
                <a:spcPct val="100000"/>
              </a:lnSpc>
              <a:spcBef>
                <a:spcPts val="0"/>
              </a:spcBef>
              <a:buNone/>
            </a:pPr>
            <a:r>
              <a:rPr lang="en-US" sz="2000" b="1" dirty="0">
                <a:solidFill>
                  <a:srgbClr val="3DBFB4"/>
                </a:solidFill>
                <a:latin typeface="Arial"/>
                <a:ea typeface="Calibri"/>
                <a:cs typeface="Arial"/>
              </a:rPr>
              <a:t>Discussion Questions – chat with your team about how you would address these questions: </a:t>
            </a:r>
            <a:endParaRPr lang="en-US" sz="2000" dirty="0">
              <a:solidFill>
                <a:srgbClr val="3DBFB4"/>
              </a:solidFill>
              <a:latin typeface="Arial"/>
              <a:ea typeface="Calibri"/>
              <a:cs typeface="Arial"/>
            </a:endParaRPr>
          </a:p>
          <a:p>
            <a:pPr marL="0" indent="0">
              <a:lnSpc>
                <a:spcPct val="100000"/>
              </a:lnSpc>
              <a:spcBef>
                <a:spcPts val="0"/>
              </a:spcBef>
              <a:buNone/>
            </a:pPr>
            <a:endParaRPr lang="en-US" sz="2000" dirty="0">
              <a:solidFill>
                <a:srgbClr val="808080"/>
              </a:solidFill>
              <a:latin typeface="Arial"/>
              <a:ea typeface="Calibri"/>
              <a:cs typeface="Arial"/>
            </a:endParaRPr>
          </a:p>
          <a:p>
            <a:pPr marL="285750" indent="-285750">
              <a:lnSpc>
                <a:spcPct val="100000"/>
              </a:lnSpc>
              <a:spcBef>
                <a:spcPts val="0"/>
              </a:spcBef>
              <a:buFont typeface="Arial,Sans-Serif"/>
              <a:buChar char="•"/>
            </a:pPr>
            <a:r>
              <a:rPr lang="en-US" sz="2000" dirty="0">
                <a:solidFill>
                  <a:srgbClr val="000000"/>
                </a:solidFill>
                <a:latin typeface="Arial"/>
                <a:ea typeface="Calibri"/>
                <a:cs typeface="Arial"/>
              </a:rPr>
              <a:t>How would tribal or urban Indian community members find their way to access a particular service?</a:t>
            </a:r>
            <a:endParaRPr lang="en-US" sz="2000" dirty="0">
              <a:solidFill>
                <a:srgbClr val="808080"/>
              </a:solidFill>
              <a:latin typeface="Arial"/>
              <a:ea typeface="Calibri"/>
              <a:cs typeface="Arial"/>
            </a:endParaRPr>
          </a:p>
          <a:p>
            <a:pPr marL="285750" indent="-285750">
              <a:lnSpc>
                <a:spcPct val="100000"/>
              </a:lnSpc>
              <a:spcBef>
                <a:spcPts val="0"/>
              </a:spcBef>
              <a:buFont typeface="Arial,Sans-Serif"/>
              <a:buChar char="•"/>
            </a:pPr>
            <a:r>
              <a:rPr lang="en-US" sz="2000" dirty="0">
                <a:solidFill>
                  <a:srgbClr val="000000"/>
                </a:solidFill>
                <a:latin typeface="Arial"/>
                <a:ea typeface="Calibri"/>
                <a:cs typeface="Arial"/>
              </a:rPr>
              <a:t>What are some of the system-level challenges in accessing these services?</a:t>
            </a:r>
            <a:endParaRPr lang="en-US" sz="2000" dirty="0">
              <a:solidFill>
                <a:srgbClr val="808080"/>
              </a:solidFill>
              <a:latin typeface="Arial"/>
              <a:ea typeface="Calibri"/>
              <a:cs typeface="Arial"/>
            </a:endParaRPr>
          </a:p>
          <a:p>
            <a:pPr marL="285750" indent="-285750">
              <a:lnSpc>
                <a:spcPct val="100000"/>
              </a:lnSpc>
              <a:spcBef>
                <a:spcPts val="0"/>
              </a:spcBef>
              <a:buFont typeface="Arial,Sans-Serif"/>
              <a:buChar char="•"/>
            </a:pPr>
            <a:r>
              <a:rPr lang="en-US" sz="2000" dirty="0">
                <a:solidFill>
                  <a:srgbClr val="000000"/>
                </a:solidFill>
                <a:latin typeface="Arial"/>
                <a:ea typeface="Calibri"/>
                <a:cs typeface="Arial"/>
              </a:rPr>
              <a:t>How can public health and other agencies help community members access these services? </a:t>
            </a:r>
            <a:endParaRPr lang="en-US" sz="2000" dirty="0"/>
          </a:p>
          <a:p>
            <a:pPr marL="0" indent="0">
              <a:lnSpc>
                <a:spcPct val="100000"/>
              </a:lnSpc>
              <a:spcBef>
                <a:spcPts val="0"/>
              </a:spcBef>
              <a:buNone/>
            </a:pPr>
            <a:endParaRPr lang="en-US" sz="1500" dirty="0">
              <a:latin typeface="Arial"/>
              <a:ea typeface="Calibri"/>
              <a:cs typeface="Arial"/>
            </a:endParaRPr>
          </a:p>
          <a:p>
            <a:endParaRPr lang="en-US" dirty="0">
              <a:ea typeface="Calibri"/>
              <a:cs typeface="Calibri"/>
            </a:endParaRPr>
          </a:p>
        </p:txBody>
      </p:sp>
      <p:sp>
        <p:nvSpPr>
          <p:cNvPr id="6" name="TextBox 5">
            <a:extLst>
              <a:ext uri="{FF2B5EF4-FFF2-40B4-BE49-F238E27FC236}">
                <a16:creationId xmlns:a16="http://schemas.microsoft.com/office/drawing/2014/main" id="{298CCD94-9F38-9A78-64D4-090EF9069623}"/>
              </a:ext>
            </a:extLst>
          </p:cNvPr>
          <p:cNvSpPr txBox="1"/>
          <p:nvPr/>
        </p:nvSpPr>
        <p:spPr>
          <a:xfrm>
            <a:off x="838721" y="1554052"/>
            <a:ext cx="8268047"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latin typeface="Arial"/>
                <a:cs typeface="Arial"/>
              </a:rPr>
              <a:t>This activity provides an adapted wayfinding approach to developing a useable guide for community members to improve access to tribal and urban Indian health systems and other key community services.</a:t>
            </a:r>
            <a:endParaRPr lang="en-US" b="1" dirty="0"/>
          </a:p>
        </p:txBody>
      </p:sp>
      <p:sp>
        <p:nvSpPr>
          <p:cNvPr id="8" name="TextBox 11">
            <a:extLst>
              <a:ext uri="{FF2B5EF4-FFF2-40B4-BE49-F238E27FC236}">
                <a16:creationId xmlns:a16="http://schemas.microsoft.com/office/drawing/2014/main" id="{66FE5927-2EC2-7F00-E3ED-50E00B675D0E}"/>
              </a:ext>
            </a:extLst>
          </p:cNvPr>
          <p:cNvSpPr txBox="1"/>
          <p:nvPr/>
        </p:nvSpPr>
        <p:spPr>
          <a:xfrm>
            <a:off x="9688605" y="1866900"/>
            <a:ext cx="2126877" cy="73866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a:solidFill>
                  <a:srgbClr val="3DBFB4"/>
                </a:solidFill>
                <a:latin typeface="Arial"/>
                <a:cs typeface="Arial"/>
              </a:rPr>
              <a:t>Refer to "Module IV, </a:t>
            </a:r>
            <a:r>
              <a:rPr lang="en-US" sz="1400" b="1" dirty="0">
                <a:solidFill>
                  <a:srgbClr val="3DBFB4"/>
                </a:solidFill>
                <a:latin typeface="Arial"/>
                <a:cs typeface="Arial"/>
              </a:rPr>
              <a:t>Part 1" worksheet for activity details</a:t>
            </a:r>
          </a:p>
        </p:txBody>
      </p:sp>
      <p:pic>
        <p:nvPicPr>
          <p:cNvPr id="4" name="Picture 3" descr="A purple circle with white and yellow crosses&#10;&#10;Description automatically generated">
            <a:extLst>
              <a:ext uri="{FF2B5EF4-FFF2-40B4-BE49-F238E27FC236}">
                <a16:creationId xmlns:a16="http://schemas.microsoft.com/office/drawing/2014/main" id="{0CBAF585-7E75-DB1E-DC2F-09E46CFC3865}"/>
              </a:ext>
            </a:extLst>
          </p:cNvPr>
          <p:cNvPicPr>
            <a:picLocks noChangeAspect="1"/>
          </p:cNvPicPr>
          <p:nvPr/>
        </p:nvPicPr>
        <p:blipFill>
          <a:blip r:embed="rId3"/>
          <a:stretch>
            <a:fillRect/>
          </a:stretch>
        </p:blipFill>
        <p:spPr>
          <a:xfrm>
            <a:off x="9235328" y="1436034"/>
            <a:ext cx="781050" cy="781050"/>
          </a:xfrm>
          <a:prstGeom prst="rect">
            <a:avLst/>
          </a:prstGeom>
        </p:spPr>
      </p:pic>
    </p:spTree>
    <p:extLst>
      <p:ext uri="{BB962C8B-B14F-4D97-AF65-F5344CB8AC3E}">
        <p14:creationId xmlns:p14="http://schemas.microsoft.com/office/powerpoint/2010/main" val="721623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1CCB1-A7BD-FFD6-3659-866D3DF47562}"/>
              </a:ext>
            </a:extLst>
          </p:cNvPr>
          <p:cNvSpPr>
            <a:spLocks noGrp="1"/>
          </p:cNvSpPr>
          <p:nvPr>
            <p:ph type="title"/>
          </p:nvPr>
        </p:nvSpPr>
        <p:spPr/>
        <p:txBody>
          <a:bodyPr/>
          <a:lstStyle/>
          <a:p>
            <a:r>
              <a:rPr lang="en-US" b="1" dirty="0">
                <a:solidFill>
                  <a:srgbClr val="725689"/>
                </a:solidFill>
                <a:latin typeface="Franklin Gothic"/>
                <a:ea typeface="Calibri Light"/>
                <a:cs typeface="Calibri Light"/>
              </a:rPr>
              <a:t>Critical Thinking Activity: Wayfinding </a:t>
            </a:r>
            <a:r>
              <a:rPr lang="en-US" b="1" i="1" dirty="0">
                <a:solidFill>
                  <a:srgbClr val="725689"/>
                </a:solidFill>
                <a:latin typeface="Franklin Gothic"/>
                <a:ea typeface="Calibri Light"/>
                <a:cs typeface="Calibri Light"/>
              </a:rPr>
              <a:t>(continued)</a:t>
            </a:r>
          </a:p>
        </p:txBody>
      </p:sp>
      <p:sp>
        <p:nvSpPr>
          <p:cNvPr id="5" name="Content Placeholder 2">
            <a:extLst>
              <a:ext uri="{FF2B5EF4-FFF2-40B4-BE49-F238E27FC236}">
                <a16:creationId xmlns:a16="http://schemas.microsoft.com/office/drawing/2014/main" id="{1555B00B-513B-8A11-813C-CE8AA86C594E}"/>
              </a:ext>
            </a:extLst>
          </p:cNvPr>
          <p:cNvSpPr txBox="1">
            <a:spLocks/>
          </p:cNvSpPr>
          <p:nvPr/>
        </p:nvSpPr>
        <p:spPr>
          <a:xfrm>
            <a:off x="5414252" y="1787285"/>
            <a:ext cx="6320316" cy="477267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sz="2200" b="1" dirty="0">
                <a:solidFill>
                  <a:srgbClr val="3DBFB4"/>
                </a:solidFill>
                <a:latin typeface="Arial"/>
                <a:ea typeface="Calibri" panose="020F0502020204030204"/>
                <a:cs typeface="Arial"/>
              </a:rPr>
              <a:t>Why do we use Wayfinding?</a:t>
            </a:r>
            <a:endParaRPr lang="en-US" sz="2200" dirty="0">
              <a:solidFill>
                <a:srgbClr val="808080"/>
              </a:solidFill>
              <a:latin typeface="Arial"/>
              <a:ea typeface="Calibri" panose="020F0502020204030204"/>
              <a:cs typeface="Arial"/>
            </a:endParaRPr>
          </a:p>
          <a:p>
            <a:pPr marL="342900" indent="-342900">
              <a:lnSpc>
                <a:spcPct val="100000"/>
              </a:lnSpc>
              <a:spcBef>
                <a:spcPts val="0"/>
              </a:spcBef>
              <a:spcAft>
                <a:spcPts val="1200"/>
              </a:spcAft>
            </a:pPr>
            <a:r>
              <a:rPr lang="en-US" sz="2200" dirty="0">
                <a:latin typeface="Arial"/>
                <a:ea typeface="Calibri" panose="020F0502020204030204"/>
                <a:cs typeface="Arial"/>
              </a:rPr>
              <a:t>A wayfinding approach includes developing a guide for “spatial navigation” to help community members identify where they need to go to achieve their goals (Butler et al., 2023; O’Connor, 2019). </a:t>
            </a:r>
            <a:endParaRPr lang="en-US" sz="2200" dirty="0">
              <a:solidFill>
                <a:srgbClr val="000000"/>
              </a:solidFill>
              <a:latin typeface="Calibri" panose="020F0502020204030204"/>
              <a:ea typeface="Calibri" panose="020F0502020204030204"/>
              <a:cs typeface="Calibri" panose="020F0502020204030204"/>
            </a:endParaRPr>
          </a:p>
          <a:p>
            <a:pPr marL="342900" indent="-342900">
              <a:lnSpc>
                <a:spcPct val="100000"/>
              </a:lnSpc>
              <a:spcBef>
                <a:spcPts val="0"/>
              </a:spcBef>
              <a:spcAft>
                <a:spcPts val="1200"/>
              </a:spcAft>
            </a:pPr>
            <a:r>
              <a:rPr lang="en-US" sz="2200" dirty="0">
                <a:solidFill>
                  <a:srgbClr val="000000"/>
                </a:solidFill>
                <a:latin typeface="Arial"/>
                <a:ea typeface="Calibri" panose="020F0502020204030204"/>
                <a:cs typeface="Arial"/>
              </a:rPr>
              <a:t>It could be as simple as providing a map of the dialysis clinic (a community-level ISDOH) to improve access to diabetes care (an individual-level SDOH). It could also be complex, with multiple routes to address issues like support of community members after receiving a diabetes diagnosis. </a:t>
            </a:r>
            <a:endParaRPr lang="en-US" sz="2200">
              <a:ea typeface="Calibri" panose="020F0502020204030204"/>
              <a:cs typeface="Calibri" panose="020F0502020204030204"/>
            </a:endParaRPr>
          </a:p>
          <a:p>
            <a:pPr indent="0">
              <a:lnSpc>
                <a:spcPct val="100000"/>
              </a:lnSpc>
              <a:spcBef>
                <a:spcPts val="0"/>
              </a:spcBef>
              <a:spcAft>
                <a:spcPts val="1200"/>
              </a:spcAft>
              <a:buFont typeface="Arial"/>
              <a:buChar char="•"/>
            </a:pPr>
            <a:endParaRPr lang="en-US" sz="2000" dirty="0">
              <a:latin typeface="Arial"/>
              <a:ea typeface="Calibri" panose="020F0502020204030204"/>
              <a:cs typeface="Arial"/>
            </a:endParaRPr>
          </a:p>
          <a:p>
            <a:pPr>
              <a:lnSpc>
                <a:spcPct val="100000"/>
              </a:lnSpc>
              <a:spcBef>
                <a:spcPts val="0"/>
              </a:spcBef>
              <a:buFont typeface="Arial"/>
              <a:buChar char="•"/>
            </a:pPr>
            <a:endParaRPr lang="en-US" dirty="0">
              <a:latin typeface="Arial"/>
              <a:ea typeface="Calibri" panose="020F0502020204030204"/>
              <a:cs typeface="Arial"/>
            </a:endParaRPr>
          </a:p>
          <a:p>
            <a:pPr marL="0" indent="0">
              <a:lnSpc>
                <a:spcPct val="100000"/>
              </a:lnSpc>
              <a:spcBef>
                <a:spcPts val="0"/>
              </a:spcBef>
              <a:buNone/>
            </a:pPr>
            <a:endParaRPr lang="en-US" sz="2400" dirty="0">
              <a:latin typeface="Arial"/>
              <a:ea typeface="Calibri" panose="020F0502020204030204"/>
              <a:cs typeface="Arial"/>
            </a:endParaRPr>
          </a:p>
          <a:p>
            <a:pPr marL="0" indent="0">
              <a:buNone/>
            </a:pPr>
            <a:endParaRPr lang="en-US" sz="2000" dirty="0">
              <a:latin typeface="Arial"/>
              <a:ea typeface="Calibri" panose="020F0502020204030204"/>
              <a:cs typeface="Arial"/>
            </a:endParaRPr>
          </a:p>
        </p:txBody>
      </p:sp>
      <p:pic>
        <p:nvPicPr>
          <p:cNvPr id="3" name="Picture 2" descr="A Wayfinding for Diabetes of Care example. Graphic shows multiple paths from a community to different directions to access nutrition, healthcare, and physical activity facilities. ">
            <a:extLst>
              <a:ext uri="{FF2B5EF4-FFF2-40B4-BE49-F238E27FC236}">
                <a16:creationId xmlns:a16="http://schemas.microsoft.com/office/drawing/2014/main" id="{DBE886E0-1BFC-500F-461E-1DF31C7D16B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79145" y="1897324"/>
            <a:ext cx="4737511" cy="3957984"/>
          </a:xfrm>
          <a:prstGeom prst="rect">
            <a:avLst/>
          </a:prstGeom>
        </p:spPr>
      </p:pic>
    </p:spTree>
    <p:extLst>
      <p:ext uri="{BB962C8B-B14F-4D97-AF65-F5344CB8AC3E}">
        <p14:creationId xmlns:p14="http://schemas.microsoft.com/office/powerpoint/2010/main" val="3202448373"/>
      </p:ext>
    </p:extLst>
  </p:cSld>
  <p:clrMapOvr>
    <a:masterClrMapping/>
  </p:clrMapOvr>
  <p:extLst>
    <p:ext uri="{6950BFC3-D8DA-4A85-94F7-54DA5524770B}">
      <p188:commentRel xmlns:p188="http://schemas.microsoft.com/office/powerpoint/2018/8/main" r:id="rId2"/>
    </p:ext>
  </p:extLs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1CCB1-A7BD-FFD6-3659-866D3DF47562}"/>
              </a:ext>
            </a:extLst>
          </p:cNvPr>
          <p:cNvSpPr>
            <a:spLocks noGrp="1"/>
          </p:cNvSpPr>
          <p:nvPr>
            <p:ph type="title"/>
          </p:nvPr>
        </p:nvSpPr>
        <p:spPr/>
        <p:txBody>
          <a:bodyPr/>
          <a:lstStyle/>
          <a:p>
            <a:r>
              <a:rPr lang="en-US" b="1" dirty="0">
                <a:solidFill>
                  <a:srgbClr val="725689"/>
                </a:solidFill>
                <a:latin typeface="Franklin Gothic"/>
                <a:ea typeface="Calibri Light"/>
                <a:cs typeface="Calibri Light"/>
              </a:rPr>
              <a:t>Critical Thinking Activity: Wayfinding </a:t>
            </a:r>
            <a:r>
              <a:rPr lang="en-US" b="1" i="1" dirty="0">
                <a:solidFill>
                  <a:srgbClr val="725689"/>
                </a:solidFill>
                <a:latin typeface="Franklin Gothic"/>
                <a:ea typeface="Calibri Light"/>
                <a:cs typeface="Calibri Light"/>
              </a:rPr>
              <a:t>(continued)</a:t>
            </a:r>
          </a:p>
        </p:txBody>
      </p:sp>
      <p:sp>
        <p:nvSpPr>
          <p:cNvPr id="5" name="Content Placeholder 2">
            <a:extLst>
              <a:ext uri="{FF2B5EF4-FFF2-40B4-BE49-F238E27FC236}">
                <a16:creationId xmlns:a16="http://schemas.microsoft.com/office/drawing/2014/main" id="{1555B00B-513B-8A11-813C-CE8AA86C594E}"/>
              </a:ext>
            </a:extLst>
          </p:cNvPr>
          <p:cNvSpPr txBox="1">
            <a:spLocks/>
          </p:cNvSpPr>
          <p:nvPr/>
        </p:nvSpPr>
        <p:spPr>
          <a:xfrm>
            <a:off x="5414252" y="1787285"/>
            <a:ext cx="6671474" cy="477267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sz="2000" b="1" dirty="0">
                <a:solidFill>
                  <a:srgbClr val="3DBFB4"/>
                </a:solidFill>
                <a:latin typeface="Arial"/>
                <a:ea typeface="Calibri" panose="020F0502020204030204"/>
                <a:cs typeface="Arial"/>
              </a:rPr>
              <a:t>By mapping these services and relating them to a holistic approach to health through the identification of ISDOH and how these factors function across a given tribal system, we can see a strategy for leveraging knowledge of ISDOH to improve Indigenous Structural Determinants. </a:t>
            </a:r>
          </a:p>
          <a:p>
            <a:pPr marL="0" indent="0">
              <a:lnSpc>
                <a:spcPct val="100000"/>
              </a:lnSpc>
              <a:spcBef>
                <a:spcPts val="0"/>
              </a:spcBef>
              <a:spcAft>
                <a:spcPts val="1200"/>
              </a:spcAft>
              <a:buNone/>
            </a:pPr>
            <a:r>
              <a:rPr lang="en-US" sz="2200" dirty="0">
                <a:solidFill>
                  <a:srgbClr val="000000"/>
                </a:solidFill>
                <a:latin typeface="Arial"/>
                <a:ea typeface="Calibri" panose="020F0502020204030204"/>
                <a:cs typeface="Arial"/>
              </a:rPr>
              <a:t>How do we ensure meaningful access to needed services? What policies or practices can be put in place to address the systemic determinants of health that may be at play?</a:t>
            </a:r>
            <a:endParaRPr lang="en-US" sz="2200" dirty="0">
              <a:solidFill>
                <a:srgbClr val="808080"/>
              </a:solidFill>
              <a:latin typeface="Arial"/>
              <a:ea typeface="Calibri" panose="020F0502020204030204"/>
              <a:cs typeface="Arial"/>
            </a:endParaRPr>
          </a:p>
          <a:p>
            <a:pPr marL="0" indent="0">
              <a:lnSpc>
                <a:spcPct val="100000"/>
              </a:lnSpc>
              <a:spcBef>
                <a:spcPts val="0"/>
              </a:spcBef>
              <a:spcAft>
                <a:spcPts val="1200"/>
              </a:spcAft>
              <a:buNone/>
            </a:pPr>
            <a:r>
              <a:rPr lang="en-US" sz="2200" dirty="0">
                <a:solidFill>
                  <a:srgbClr val="000000"/>
                </a:solidFill>
                <a:latin typeface="Arial"/>
                <a:ea typeface="Calibri" panose="020F0502020204030204"/>
                <a:cs typeface="Arial"/>
              </a:rPr>
              <a:t>In this example, co-location of services can reduce patient burden and improve access to services.</a:t>
            </a:r>
            <a:endParaRPr lang="en-US" sz="2200" dirty="0">
              <a:ea typeface="Calibri" panose="020F0502020204030204"/>
              <a:cs typeface="Calibri" panose="020F0502020204030204"/>
            </a:endParaRPr>
          </a:p>
          <a:p>
            <a:pPr>
              <a:lnSpc>
                <a:spcPct val="100000"/>
              </a:lnSpc>
              <a:spcBef>
                <a:spcPts val="0"/>
              </a:spcBef>
              <a:buFont typeface="Arial"/>
              <a:buChar char="•"/>
            </a:pPr>
            <a:endParaRPr lang="en-US" sz="2000" dirty="0">
              <a:latin typeface="Arial"/>
              <a:ea typeface="Calibri" panose="020F0502020204030204"/>
              <a:cs typeface="Arial"/>
            </a:endParaRPr>
          </a:p>
          <a:p>
            <a:pPr>
              <a:lnSpc>
                <a:spcPct val="100000"/>
              </a:lnSpc>
              <a:spcBef>
                <a:spcPts val="0"/>
              </a:spcBef>
              <a:buFont typeface="Arial"/>
              <a:buChar char="•"/>
            </a:pPr>
            <a:endParaRPr lang="en-US" dirty="0">
              <a:latin typeface="Arial"/>
              <a:ea typeface="Calibri" panose="020F0502020204030204"/>
              <a:cs typeface="Arial"/>
            </a:endParaRPr>
          </a:p>
          <a:p>
            <a:pPr marL="0" indent="0">
              <a:lnSpc>
                <a:spcPct val="100000"/>
              </a:lnSpc>
              <a:spcBef>
                <a:spcPts val="0"/>
              </a:spcBef>
              <a:buNone/>
            </a:pPr>
            <a:endParaRPr lang="en-US" sz="2400" dirty="0">
              <a:latin typeface="Arial"/>
              <a:ea typeface="Calibri" panose="020F0502020204030204"/>
              <a:cs typeface="Arial"/>
            </a:endParaRPr>
          </a:p>
          <a:p>
            <a:pPr marL="0" indent="0">
              <a:buNone/>
            </a:pPr>
            <a:endParaRPr lang="en-US" sz="2000" dirty="0">
              <a:latin typeface="Arial"/>
              <a:ea typeface="Calibri" panose="020F0502020204030204"/>
              <a:cs typeface="Arial"/>
            </a:endParaRPr>
          </a:p>
        </p:txBody>
      </p:sp>
      <p:pic>
        <p:nvPicPr>
          <p:cNvPr id="4" name="Picture 3" descr="This Wayfinding for Diabetes Care shows healthcare facilities, nutrition access, and physical activity facilities integrated into the community. ">
            <a:extLst>
              <a:ext uri="{FF2B5EF4-FFF2-40B4-BE49-F238E27FC236}">
                <a16:creationId xmlns:a16="http://schemas.microsoft.com/office/drawing/2014/main" id="{AC077DC7-D5BE-A26E-1279-27C950C29D0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0591" y="1920750"/>
            <a:ext cx="4606946" cy="3877342"/>
          </a:xfrm>
          <a:prstGeom prst="rect">
            <a:avLst/>
          </a:prstGeom>
        </p:spPr>
      </p:pic>
    </p:spTree>
    <p:extLst>
      <p:ext uri="{BB962C8B-B14F-4D97-AF65-F5344CB8AC3E}">
        <p14:creationId xmlns:p14="http://schemas.microsoft.com/office/powerpoint/2010/main" val="8652002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14EAD402B59241A58C6A403A3D47C0" ma:contentTypeVersion="19" ma:contentTypeDescription="Create a new document." ma:contentTypeScope="" ma:versionID="e24ba571b0597268c3c4a4fb0f5e3883">
  <xsd:schema xmlns:xsd="http://www.w3.org/2001/XMLSchema" xmlns:xs="http://www.w3.org/2001/XMLSchema" xmlns:p="http://schemas.microsoft.com/office/2006/metadata/properties" xmlns:ns2="495ef71c-d377-45bd-bf17-8fa16429eb4b" xmlns:ns3="d6f125d2-7c0c-4a57-9485-97b9598190a1" xmlns:ns4="ab06a5aa-8e31-4bdb-9b13-38c58a92ec8a" targetNamespace="http://schemas.microsoft.com/office/2006/metadata/properties" ma:root="true" ma:fieldsID="3cb4bf3fc44d629d8813777bd37a9445" ns2:_="" ns3:_="" ns4:_="">
    <xsd:import namespace="495ef71c-d377-45bd-bf17-8fa16429eb4b"/>
    <xsd:import namespace="d6f125d2-7c0c-4a57-9485-97b9598190a1"/>
    <xsd:import namespace="ab06a5aa-8e31-4bdb-9b13-38c58a92ec8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LengthInSeconds" minOccurs="0"/>
                <xsd:element ref="ns3:SharedWithUsers" minOccurs="0"/>
                <xsd:element ref="ns3:SharedWithDetails" minOccurs="0"/>
                <xsd:element ref="ns2:MediaServiceLocation" minOccurs="0"/>
                <xsd:element ref="ns2:lcf76f155ced4ddcb4097134ff3c332f" minOccurs="0"/>
                <xsd:element ref="ns4:TaxCatchAll" minOccurs="0"/>
                <xsd:element ref="ns2:MediaServiceSearchProperties" minOccurs="0"/>
                <xsd:element ref="ns2:Statu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5ef71c-d377-45bd-bf17-8fa16429eb4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20148b9-20a4-48a0-acba-ba52d68a37a3" ma:termSetId="09814cd3-568e-fe90-9814-8d621ff8fb84" ma:anchorId="fba54fb3-c3e1-fe81-a776-ca4b69148c4d" ma:open="true" ma:isKeyword="false">
      <xsd:complexType>
        <xsd:sequence>
          <xsd:element ref="pc:Terms" minOccurs="0" maxOccurs="1"/>
        </xsd:sequence>
      </xsd:complexType>
    </xsd:element>
    <xsd:element name="MediaServiceSearchProperties" ma:index="24" nillable="true" ma:displayName="MediaServiceSearchProperties" ma:hidden="true" ma:internalName="MediaServiceSearchProperties" ma:readOnly="true">
      <xsd:simpleType>
        <xsd:restriction base="dms:Note"/>
      </xsd:simpleType>
    </xsd:element>
    <xsd:element name="Status" ma:index="25" nillable="true" ma:displayName="Status" ma:format="Dropdown" ma:internalName="Status">
      <xsd:simpleType>
        <xsd:restriction base="dms:Text">
          <xsd:maxLength value="255"/>
        </xsd:restriction>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6f125d2-7c0c-4a57-9485-97b9598190a1"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b06a5aa-8e31-4bdb-9b13-38c58a92ec8a"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e551c840-9f07-4fb4-a913-cee81e9a59dd}" ma:internalName="TaxCatchAll" ma:showField="CatchAllData" ma:web="d6f125d2-7c0c-4a57-9485-97b9598190a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495ef71c-d377-45bd-bf17-8fa16429eb4b" xsi:nil="true"/>
    <TaxCatchAll xmlns="ab06a5aa-8e31-4bdb-9b13-38c58a92ec8a" xsi:nil="true"/>
    <lcf76f155ced4ddcb4097134ff3c332f xmlns="495ef71c-d377-45bd-bf17-8fa16429eb4b">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FCC7B49-6A66-4ECF-8D4E-27AF8CF0DB1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95ef71c-d377-45bd-bf17-8fa16429eb4b"/>
    <ds:schemaRef ds:uri="d6f125d2-7c0c-4a57-9485-97b9598190a1"/>
    <ds:schemaRef ds:uri="ab06a5aa-8e31-4bdb-9b13-38c58a92ec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11F3569-A415-4AA0-9E7A-A3A2388536E3}">
  <ds:schemaRefs>
    <ds:schemaRef ds:uri="http://schemas.microsoft.com/office/2006/metadata/properties"/>
    <ds:schemaRef ds:uri="http://schemas.microsoft.com/office/infopath/2007/PartnerControls"/>
    <ds:schemaRef ds:uri="495ef71c-d377-45bd-bf17-8fa16429eb4b"/>
    <ds:schemaRef ds:uri="ab06a5aa-8e31-4bdb-9b13-38c58a92ec8a"/>
  </ds:schemaRefs>
</ds:datastoreItem>
</file>

<file path=customXml/itemProps3.xml><?xml version="1.0" encoding="utf-8"?>
<ds:datastoreItem xmlns:ds="http://schemas.openxmlformats.org/officeDocument/2006/customXml" ds:itemID="{EF2140C7-89E6-443D-993C-53B3139BDEE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49</TotalTime>
  <Words>1236</Words>
  <Application>Microsoft Macintosh PowerPoint</Application>
  <PresentationFormat>Widescreen</PresentationFormat>
  <Paragraphs>81</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Arial,Sans-Serif</vt:lpstr>
      <vt:lpstr>Calibri</vt:lpstr>
      <vt:lpstr>Calibri Light</vt:lpstr>
      <vt:lpstr>Franklin Gothic</vt:lpstr>
      <vt:lpstr>Office Theme</vt:lpstr>
      <vt:lpstr>ISDOH Training: Systemic Determinants of Health</vt:lpstr>
      <vt:lpstr>Purpose and Learning Objectives</vt:lpstr>
      <vt:lpstr>Systematic Determinants of Health</vt:lpstr>
      <vt:lpstr>Systemic DOH Affecting AIAN Communities</vt:lpstr>
      <vt:lpstr>Systemic DOH Affecting AIAN Communities</vt:lpstr>
      <vt:lpstr>A Systems Approach to Systemic Determinants</vt:lpstr>
      <vt:lpstr>Critical Thinking Activity: Wayfinding</vt:lpstr>
      <vt:lpstr>Critical Thinking Activity: Wayfinding (continued)</vt:lpstr>
      <vt:lpstr>Critical Thinking Activity: Wayfinding (continued)</vt:lpstr>
      <vt:lpstr>Post-Module Reflection</vt:lpstr>
      <vt:lpstr>Summary</vt:lpstr>
      <vt:lpstr>Bibliography</vt:lpstr>
      <vt:lpstr>Citation</vt:lpstr>
      <vt:lpstr>Acknowledgments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Josiah Concho</dc:creator>
  <cp:lastModifiedBy>Mychal Handley</cp:lastModifiedBy>
  <cp:revision>1122</cp:revision>
  <dcterms:created xsi:type="dcterms:W3CDTF">2024-01-31T20:52:30Z</dcterms:created>
  <dcterms:modified xsi:type="dcterms:W3CDTF">2024-03-07T22:23:45Z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0x0101004814EAD402B59241A58C6A403A3D47C0</vt:lpwstr>
  </property>
  <property fmtid="{D5CDD505-2E9C-101B-9397-08002B2CF9AE}" pid="3" name="MediaServiceImageTags">
    <vt:lpwstr/>
  </property>
</Properties>
</file>