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7_52C6C967.xml" ContentType="application/vnd.ms-powerpoint.comments+xml"/>
  <Override PartName="/ppt/comments/modernComment_111_A827EF42.xml" ContentType="application/vnd.ms-powerpoint.comments+xml"/>
  <Override PartName="/ppt/comments/modernComment_105_ED316AF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3" r:id="rId6"/>
    <p:sldId id="265" r:id="rId7"/>
    <p:sldId id="266" r:id="rId8"/>
    <p:sldId id="279" r:id="rId9"/>
    <p:sldId id="267" r:id="rId10"/>
    <p:sldId id="268" r:id="rId11"/>
    <p:sldId id="275" r:id="rId12"/>
    <p:sldId id="273" r:id="rId13"/>
    <p:sldId id="274" r:id="rId14"/>
    <p:sldId id="264" r:id="rId15"/>
    <p:sldId id="261" r:id="rId16"/>
    <p:sldId id="270" r:id="rId17"/>
    <p:sldId id="277" r:id="rId18"/>
    <p:sldId id="278"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A8380B-E551-C4C8-E323-885A98DC782F}" name="Leo N. Egashira" initials="LE" userId="S::seattleo@uw.edu::e9a1c751-cb67-4791-b133-0df8840fbbb5" providerId="AD"/>
  <p188:author id="{73E1CCFC-A344-8112-7AB7-FD70C4D920EF}" name="Darwyn C Largo" initials="" userId="S::dclargo@uw.edu::7a57c2ca-1259-47e3-b994-bdd4820f7ca4" providerId="AD"/>
  <p188:author id="{AC643FFD-18B6-DE96-F430-E165BA2791EA}" name="Christina E Ore" initials="CO" userId="S::core1@uw.edu::c53af5aa-43bf-4b6a-a9e3-ad914655ecc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DBFB4"/>
    <a:srgbClr val="695A9D"/>
    <a:srgbClr val="FBB612"/>
    <a:srgbClr val="7256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FC33F4-487C-FD0C-C47A-D5DF037CC623}" v="46" dt="2024-03-05T17:35:50.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5_ED316AF9.xml><?xml version="1.0" encoding="utf-8"?>
<p188:cmLst xmlns:a="http://schemas.openxmlformats.org/drawingml/2006/main" xmlns:r="http://schemas.openxmlformats.org/officeDocument/2006/relationships" xmlns:p188="http://schemas.microsoft.com/office/powerpoint/2018/8/main">
  <p188:cm id="{E8CF6E16-78AE-4778-8CAE-1F8E377841F2}" authorId="{4AA8380B-E551-C4C8-E323-885A98DC782F}" status="resolved" created="2024-02-27T18:54:16.627" complete="100000">
    <ac:txMkLst xmlns:ac="http://schemas.microsoft.com/office/drawing/2013/main/command">
      <pc:docMk xmlns:pc="http://schemas.microsoft.com/office/powerpoint/2013/main/command"/>
      <pc:sldMk xmlns:pc="http://schemas.microsoft.com/office/powerpoint/2013/main/command" cId="3979438841" sldId="261"/>
      <ac:spMk id="3" creationId="{B34C3935-DA3B-2C65-4DD5-0728129EA5E9}"/>
      <ac:txMk cp="213" len="28">
        <ac:context len="556" hash="3800279166"/>
      </ac:txMk>
    </ac:txMkLst>
    <p188:pos x="2403230" y="2016369"/>
    <p188:txBody>
      <a:bodyPr/>
      <a:lstStyle/>
      <a:p>
        <a:r>
          <a:rPr lang="en-US"/>
          <a:t>I reworded "Identify them in their community" (which doesn't quite make sense to me) with "identify them in community contexts."</a:t>
        </a:r>
      </a:p>
    </p188:txBody>
    <p188:extLst>
      <p:ext xmlns:p="http://schemas.openxmlformats.org/presentationml/2006/main" uri="{57CB4572-C831-44C2-8A1C-0ADB6CCDFE69}">
        <p223:reactions xmlns:p223="http://schemas.microsoft.com/office/powerpoint/2022/03/main">
          <p223:rxn type="👍">
            <p223:instance time="2024-02-29T14:01:21.902" authorId="{AC643FFD-18B6-DE96-F430-E165BA2791EA}"/>
          </p223:rxn>
        </p223:reactions>
      </p:ext>
    </p188:extLst>
  </p188:cm>
</p188:cmLst>
</file>

<file path=ppt/comments/modernComment_107_52C6C967.xml><?xml version="1.0" encoding="utf-8"?>
<p188:cmLst xmlns:a="http://schemas.openxmlformats.org/drawingml/2006/main" xmlns:r="http://schemas.openxmlformats.org/officeDocument/2006/relationships" xmlns:p188="http://schemas.microsoft.com/office/powerpoint/2018/8/main">
  <p188:cm id="{CA7ED57C-C0CC-44E3-AA1B-F12CD4AFF930}" authorId="{AC643FFD-18B6-DE96-F430-E165BA2791EA}" status="resolved" created="2024-02-18T16:45:38.548" startDate="2024-02-18T16:45:38.548" dueDate="2024-02-18T16:45:38.548" assignedTo="{73E1CCFC-A344-8112-7AB7-FD70C4D920EF}" complete="100000" title="@Darwyn C Largo can you check this is how we wrote the objective?">
    <ac:txMkLst xmlns:ac="http://schemas.microsoft.com/office/drawing/2013/main/command">
      <pc:docMk xmlns:pc="http://schemas.microsoft.com/office/powerpoint/2013/main/command"/>
      <pc:sldMk xmlns:pc="http://schemas.microsoft.com/office/powerpoint/2013/main/command" cId="1388759399" sldId="263"/>
      <ac:spMk id="3" creationId="{D0B46A79-668B-B3D9-3536-6DB3F0C81D65}"/>
      <ac:txMk cp="415" len="14">
        <ac:context len="800" hash="178694708"/>
      </ac:txMk>
    </ac:txMkLst>
    <p188:pos x="4940157" y="2774022"/>
    <p188:replyLst>
      <p188:reply id="{7BD7ED73-C025-48F1-B908-3C2743ED83AE}" authorId="{73E1CCFC-A344-8112-7AB7-FD70C4D920EF}" created="2024-02-19T20:43:37.445">
        <p188:txBody>
          <a:bodyPr/>
          <a:lstStyle/>
          <a:p>
            <a:r>
              <a:rPr lang="en-US"/>
              <a:t>Confirmed this was the language used in the DropBox slides</a:t>
            </a:r>
          </a:p>
        </p188:txBody>
        <p188:extLst>
          <p:ext xmlns:p="http://schemas.openxmlformats.org/presentationml/2006/main" uri="{57CB4572-C831-44C2-8A1C-0ADB6CCDFE69}">
            <p223:reactions xmlns:p223="http://schemas.microsoft.com/office/powerpoint/2022/03/main">
              <p223:rxn type="👍">
                <p223:instance time="2024-02-21T00:39:19.309" authorId="{AC643FFD-18B6-DE96-F430-E165BA2791EA}"/>
              </p223:rxn>
            </p223:reactions>
          </p:ext>
        </p188:extLst>
      </p188:reply>
    </p188:replyLst>
    <p188:txBody>
      <a:bodyPr/>
      <a:lstStyle/>
      <a:p>
        <a:r>
          <a:rPr lang="en-US"/>
          <a:t>[@Darwyn C Largo] can you check this is how we wrote the objective?  </a:t>
        </a:r>
      </a:p>
    </p188:txBody>
    <p188:extLst>
      <p:ext xmlns:p="http://schemas.openxmlformats.org/presentationml/2006/main" uri="{5BB2D875-25FF-4072-B9AC-8F64D62656EB}">
        <p228:taskDetails xmlns:p228="http://schemas.microsoft.com/office/powerpoint/2022/08/main">
          <p228:history>
            <p228:event time="2024-02-18T16:45:38.548" id="{1A542CAC-E7C1-46C1-893D-B3D576ACD499}">
              <p228:atrbtn authorId="{AC643FFD-18B6-DE96-F430-E165BA2791EA}"/>
              <p228:anchr>
                <p228:comment id="{CA7ED57C-C0CC-44E3-AA1B-F12CD4AFF930}"/>
              </p228:anchr>
              <p228:add/>
            </p228:event>
            <p228:event time="2024-02-18T16:45:38.548" id="{58312DDC-9BFE-4836-9126-3CA189DF5EDD}">
              <p228:atrbtn authorId="{AC643FFD-18B6-DE96-F430-E165BA2791EA}"/>
              <p228:anchr>
                <p228:comment id="{CA7ED57C-C0CC-44E3-AA1B-F12CD4AFF930}"/>
              </p228:anchr>
              <p228:asgn authorId="{73E1CCFC-A344-8112-7AB7-FD70C4D920EF}"/>
            </p228:event>
            <p228:event time="2024-02-18T16:45:38.548" id="{40CF873F-8EA2-423D-ACF6-7E596B720FBA}">
              <p228:atrbtn authorId="{AC643FFD-18B6-DE96-F430-E165BA2791EA}"/>
              <p228:anchr>
                <p228:comment id="{CA7ED57C-C0CC-44E3-AA1B-F12CD4AFF930}"/>
              </p228:anchr>
              <p228:title val="@Darwyn C Largo can you check this is how we wrote the objective?"/>
            </p228:event>
            <p228:event time="2024-02-18T16:45:38.548" id="{8E8C487C-A8ED-429F-8B5D-2FBD502E74D4}">
              <p228:atrbtn authorId="{AC643FFD-18B6-DE96-F430-E165BA2791EA}"/>
              <p228:anchr>
                <p228:comment id="{CA7ED57C-C0CC-44E3-AA1B-F12CD4AFF930}"/>
              </p228:anchr>
              <p228:date stDt="2024-02-18T16:45:38.548" endDt="2024-02-18T16:45:38.548"/>
            </p228:event>
            <p228:event time="2024-02-21T00:39:22.387" id="{6B7DB943-805D-4BA8-80A4-A00CA2F19012}">
              <p228:atrbtn authorId="{AC643FFD-18B6-DE96-F430-E165BA2791EA}"/>
              <p228:anchr>
                <p228:comment id="{00000000-0000-0000-0000-000000000000}"/>
              </p228:anchr>
              <p228:pcntCmplt val="100000"/>
            </p228:event>
          </p228:history>
        </p228:taskDetails>
      </p:ext>
    </p188:extLst>
  </p188:cm>
  <p188:cm id="{FE814CA1-C21A-4A1C-BA0B-9E4C5ED9F4EE}" authorId="{4AA8380B-E551-C4C8-E323-885A98DC782F}" status="resolved" created="2024-02-27T18:25:20.158" complete="100000">
    <ac:txMkLst xmlns:ac="http://schemas.microsoft.com/office/drawing/2013/main/command">
      <pc:docMk xmlns:pc="http://schemas.microsoft.com/office/powerpoint/2013/main/command"/>
      <pc:sldMk xmlns:pc="http://schemas.microsoft.com/office/powerpoint/2013/main/command" cId="1388759399" sldId="263"/>
      <ac:spMk id="3" creationId="{D0B46A79-668B-B3D9-3536-6DB3F0C81D65}"/>
      <ac:txMk cp="415" len="4">
        <ac:context len="800" hash="178694708"/>
      </ac:txMk>
    </ac:txMkLst>
    <p188:pos x="4009292" y="3235569"/>
    <p188:txBody>
      <a:bodyPr/>
      <a:lstStyle/>
      <a:p>
        <a:r>
          <a:rPr lang="en-US"/>
          <a:t>I've replaced "and" with 'with" here.</a:t>
        </a:r>
      </a:p>
    </p188:txBody>
    <p188:extLst>
      <p:ext xmlns:p="http://schemas.openxmlformats.org/presentationml/2006/main" uri="{57CB4572-C831-44C2-8A1C-0ADB6CCDFE69}">
        <p223:reactions xmlns:p223="http://schemas.microsoft.com/office/powerpoint/2022/03/main">
          <p223:rxn type="👍">
            <p223:instance time="2024-02-29T14:00:39.854" authorId="{AC643FFD-18B6-DE96-F430-E165BA2791EA}"/>
          </p223:rxn>
        </p223:reactions>
      </p:ext>
    </p188:extLst>
  </p188:cm>
</p188:cmLst>
</file>

<file path=ppt/comments/modernComment_111_A827EF42.xml><?xml version="1.0" encoding="utf-8"?>
<p188:cmLst xmlns:a="http://schemas.openxmlformats.org/drawingml/2006/main" xmlns:r="http://schemas.openxmlformats.org/officeDocument/2006/relationships" xmlns:p188="http://schemas.microsoft.com/office/powerpoint/2018/8/main">
  <p188:cm id="{726EBC0C-B98A-4F8F-A56B-80DF52D54F39}" authorId="{AC643FFD-18B6-DE96-F430-E165BA2791EA}" status="resolved" created="2024-02-18T16:47:52.256" startDate="2024-02-18T16:47:52.256" dueDate="2024-02-18T16:47:52.256" assignedTo="{73E1CCFC-A344-8112-7AB7-FD70C4D920EF}" complete="100000" title="@Darwyn C Largo use a higher resolution image">
    <ac:deMkLst xmlns:ac="http://schemas.microsoft.com/office/drawing/2013/main/command">
      <pc:docMk xmlns:pc="http://schemas.microsoft.com/office/powerpoint/2013/main/command"/>
      <pc:sldMk xmlns:pc="http://schemas.microsoft.com/office/powerpoint/2013/main/command" cId="2821189442" sldId="273"/>
      <ac:picMk id="4" creationId="{6FBE1B90-E152-E516-8096-DD37B22D9D6A}"/>
    </ac:deMkLst>
    <p188:txBody>
      <a:bodyPr/>
      <a:lstStyle/>
      <a:p>
        <a:r>
          <a:rPr lang="en-US"/>
          <a:t>[@Darwyn C Largo] use a higher resolution image</a:t>
        </a:r>
      </a:p>
    </p188:txBody>
    <p188:extLst>
      <p:ext xmlns:p="http://schemas.openxmlformats.org/presentationml/2006/main" uri="{5BB2D875-25FF-4072-B9AC-8F64D62656EB}">
        <p228:taskDetails xmlns:p228="http://schemas.microsoft.com/office/powerpoint/2022/08/main">
          <p228:history>
            <p228:event time="2024-02-18T16:47:52.256" id="{41439268-C05F-4A4C-80F2-3AC45114A71B}">
              <p228:atrbtn authorId="{AC643FFD-18B6-DE96-F430-E165BA2791EA}"/>
              <p228:anchr>
                <p228:comment id="{726EBC0C-B98A-4F8F-A56B-80DF52D54F39}"/>
              </p228:anchr>
              <p228:add/>
            </p228:event>
            <p228:event time="2024-02-18T16:47:52.256" id="{B1066BC1-B385-4139-A1B8-8DFFCF2A9366}">
              <p228:atrbtn authorId="{AC643FFD-18B6-DE96-F430-E165BA2791EA}"/>
              <p228:anchr>
                <p228:comment id="{726EBC0C-B98A-4F8F-A56B-80DF52D54F39}"/>
              </p228:anchr>
              <p228:asgn authorId="{73E1CCFC-A344-8112-7AB7-FD70C4D920EF}"/>
            </p228:event>
            <p228:event time="2024-02-18T16:47:52.256" id="{9F4BB194-6951-49E5-A140-1289E284C6FB}">
              <p228:atrbtn authorId="{AC643FFD-18B6-DE96-F430-E165BA2791EA}"/>
              <p228:anchr>
                <p228:comment id="{726EBC0C-B98A-4F8F-A56B-80DF52D54F39}"/>
              </p228:anchr>
              <p228:title val="@Darwyn C Largo use a higher resolution image"/>
            </p228:event>
            <p228:event time="2024-02-18T16:47:52.256" id="{2E3FBF79-D091-4922-AA86-2E65CA57CD55}">
              <p228:atrbtn authorId="{AC643FFD-18B6-DE96-F430-E165BA2791EA}"/>
              <p228:anchr>
                <p228:comment id="{726EBC0C-B98A-4F8F-A56B-80DF52D54F39}"/>
              </p228:anchr>
              <p228:date stDt="2024-02-18T16:47:52.256" endDt="2024-02-18T16:47:52.256"/>
            </p228:event>
            <p228:event time="2024-02-19T20:47:05.968" id="{83ED105C-7A3B-4264-A149-3044C3205178}">
              <p228:atrbtn authorId="{73E1CCFC-A344-8112-7AB7-FD70C4D920EF}"/>
              <p228:anchr>
                <p228:comment id="{00000000-0000-0000-0000-000000000000}"/>
              </p228:anchr>
              <p228:pcntCmplt val="100000"/>
            </p228:event>
          </p228:history>
        </p228:taskDetail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5CBB-D330-EEDF-C395-2C6228D24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F166E-1370-0A93-11D1-9C57760D7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6CCF44-89F1-52B0-0E10-AEA1E4C1529B}"/>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45B7D6AC-E097-206E-BB3A-73A035730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251C7-49E7-15E7-ADF8-C349B3E7D634}"/>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8795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97B4-E206-3018-73A8-917D7A01E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695B0-D7F9-B858-7715-01BF9A063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E91F2-8DA7-2B68-5C14-9E2A2613CA3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CE7697DE-8175-0356-BB32-FBE47014D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71CBC-AFC2-5CB6-4B0A-98B9F67BAB4A}"/>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59534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6E281-D898-CADB-D083-0FA108A4D6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89E2EB-5EDF-AFDD-B8CC-337543312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85FE-67E3-5AE6-8127-6DE747EB0211}"/>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BD5490C9-7B56-8B8F-38B3-B04C78B22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99EDD-110A-FA70-B518-19C0EBFB4FD8}"/>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2761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DE57-05BE-3F8B-36D2-4785A54DE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F916B6-B7A7-44C7-4E6F-A37479E60E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1DF7C-EE6C-0F3D-20B0-352EB5E4778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8C6CFDF5-1F50-8D92-3BC4-745A83833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A1B8B-EFBC-C1DF-3D57-C7EBE930DEA5}"/>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9485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851F-C771-3F42-DEA2-F1CAE43599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C547CB-37C7-35D1-AA0E-B7A93CB60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7A42E-72D5-A042-3C53-2FED1912D275}"/>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75176C05-8AA6-811F-7D5D-9F6879300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87893-581E-DBAB-CBB5-089F72DD17E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73256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94D2-7F0B-E310-D44D-13B519174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A8099E-2ED4-3B3F-880E-4EA15FE935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BF856-E1E1-B72D-BD26-BAFDBBC502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A2C33-ED1A-9709-34F2-835AD020895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B2144973-FF5B-28DE-AA50-FC0AEC332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C1DC6D-81DD-654B-1650-5EECBC3CA761}"/>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191663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35317-A971-0984-7567-3B0996B7D7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A66F8A-FC33-B9B3-551E-60FE9327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2ADCF-B57C-3C2F-B946-21B0B0F64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5CE464-C577-C230-929D-BC952E4CEF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2DF1F-1F15-71AB-4961-EE8C44AD6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F5BA6A-867D-486B-E90E-69A18A03BAAC}"/>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8" name="Footer Placeholder 7">
            <a:extLst>
              <a:ext uri="{FF2B5EF4-FFF2-40B4-BE49-F238E27FC236}">
                <a16:creationId xmlns:a16="http://schemas.microsoft.com/office/drawing/2014/main" id="{CED10A9E-D030-5393-1FFA-6C39E9D5E8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39AFA2-F97E-BAED-67C7-16FD420578A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03047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8D39-2714-F384-A662-CED46F9F8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D7ECA4-19AB-2EFA-8CF8-0BF1518FDC78}"/>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4" name="Footer Placeholder 3">
            <a:extLst>
              <a:ext uri="{FF2B5EF4-FFF2-40B4-BE49-F238E27FC236}">
                <a16:creationId xmlns:a16="http://schemas.microsoft.com/office/drawing/2014/main" id="{42EDF3FE-2F17-F1B1-8EB4-2E60E8A25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68117E-60BB-C9A9-3604-89025166536B}"/>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400616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F82318-6F2E-1F17-EA41-9CF2C0589890}"/>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3" name="Footer Placeholder 2">
            <a:extLst>
              <a:ext uri="{FF2B5EF4-FFF2-40B4-BE49-F238E27FC236}">
                <a16:creationId xmlns:a16="http://schemas.microsoft.com/office/drawing/2014/main" id="{7887D930-680F-C80C-8960-B5DBFD59EC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419F0-0FB5-7F25-69B4-CE0146FEC019}"/>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58533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A2BC-D1F5-6EFD-59B7-A35D75A55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3C76BF-BC6B-AC31-1C43-AD81E4DB3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9FF1F-561B-5E8C-B1A0-5828C3E5C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E1A2C-BC53-CDF1-A068-7BED58FD60C2}"/>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65D013DD-5694-4173-BB9B-2E3A294794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445B0-5DAF-4C51-1AE6-AFEF66DA81D7}"/>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94963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2E6F-266B-C040-74DA-9E37034D3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F3CD7-5D89-78D9-74A0-ABE72A62F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416670-7666-E337-6959-2197436B2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195B1-5D36-D0D4-19AB-854AD89AEB2D}"/>
              </a:ext>
            </a:extLst>
          </p:cNvPr>
          <p:cNvSpPr>
            <a:spLocks noGrp="1"/>
          </p:cNvSpPr>
          <p:nvPr>
            <p:ph type="dt" sz="half" idx="10"/>
          </p:nvPr>
        </p:nvSpPr>
        <p:spPr/>
        <p:txBody>
          <a:bodyPr/>
          <a:lstStyle/>
          <a:p>
            <a:fld id="{833BBB90-3360-4B4C-A8D7-4E022903A9BC}" type="datetimeFigureOut">
              <a:rPr lang="en-US" smtClean="0"/>
              <a:t>3/7/24</a:t>
            </a:fld>
            <a:endParaRPr lang="en-US"/>
          </a:p>
        </p:txBody>
      </p:sp>
      <p:sp>
        <p:nvSpPr>
          <p:cNvPr id="6" name="Footer Placeholder 5">
            <a:extLst>
              <a:ext uri="{FF2B5EF4-FFF2-40B4-BE49-F238E27FC236}">
                <a16:creationId xmlns:a16="http://schemas.microsoft.com/office/drawing/2014/main" id="{AC50282C-8AC0-CAB7-59B8-FFB403BA1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EEA66-275F-17F2-44F4-8FCF9466A100}"/>
              </a:ext>
            </a:extLst>
          </p:cNvPr>
          <p:cNvSpPr>
            <a:spLocks noGrp="1"/>
          </p:cNvSpPr>
          <p:nvPr>
            <p:ph type="sldNum" sz="quarter" idx="12"/>
          </p:nvPr>
        </p:nvSpPr>
        <p:spPr/>
        <p:txBody>
          <a:bodyPr/>
          <a:lstStyle/>
          <a:p>
            <a:fld id="{943D4606-3F3E-2C44-9E87-1032BC2BD958}" type="slidenum">
              <a:rPr lang="en-US" smtClean="0"/>
              <a:t>‹#›</a:t>
            </a:fld>
            <a:endParaRPr lang="en-US"/>
          </a:p>
        </p:txBody>
      </p:sp>
    </p:spTree>
    <p:extLst>
      <p:ext uri="{BB962C8B-B14F-4D97-AF65-F5344CB8AC3E}">
        <p14:creationId xmlns:p14="http://schemas.microsoft.com/office/powerpoint/2010/main" val="334508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4CFA5-43FA-9B2A-B4EC-48C05380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56B57-539A-3B58-B264-00BE98CD2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D536E-E9CE-B035-B894-B550E03C35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BBB90-3360-4B4C-A8D7-4E022903A9BC}" type="datetimeFigureOut">
              <a:rPr lang="en-US" smtClean="0"/>
              <a:t>3/7/24</a:t>
            </a:fld>
            <a:endParaRPr lang="en-US"/>
          </a:p>
        </p:txBody>
      </p:sp>
      <p:sp>
        <p:nvSpPr>
          <p:cNvPr id="5" name="Footer Placeholder 4">
            <a:extLst>
              <a:ext uri="{FF2B5EF4-FFF2-40B4-BE49-F238E27FC236}">
                <a16:creationId xmlns:a16="http://schemas.microsoft.com/office/drawing/2014/main" id="{30D96F06-598F-8C0B-74E3-E0016A8F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690A33-F599-AE63-8CCD-211D868DA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D4606-3F3E-2C44-9E87-1032BC2BD958}" type="slidenum">
              <a:rPr lang="en-US" smtClean="0"/>
              <a:t>‹#›</a:t>
            </a:fld>
            <a:endParaRPr lang="en-US"/>
          </a:p>
        </p:txBody>
      </p:sp>
    </p:spTree>
    <p:extLst>
      <p:ext uri="{BB962C8B-B14F-4D97-AF65-F5344CB8AC3E}">
        <p14:creationId xmlns:p14="http://schemas.microsoft.com/office/powerpoint/2010/main" val="2436257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microsoft.com/office/2018/10/relationships/comments" Target="../comments/modernComment_105_ED316AF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1002/ajcp.12374" TargetMode="External"/><Relationship Id="rId3" Type="http://schemas.openxmlformats.org/officeDocument/2006/relationships/hyperlink" Target="https://doi.org/10.3390/ijerph19127495" TargetMode="External"/><Relationship Id="rId7" Type="http://schemas.openxmlformats.org/officeDocument/2006/relationships/hyperlink" Target="https://doi.org/10.1177/104365960201300102"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doi.org/10.1177/1757975919831262" TargetMode="External"/><Relationship Id="rId5" Type="http://schemas.openxmlformats.org/officeDocument/2006/relationships/hyperlink" Target="https://doi.org/10.1037/cdp0000466" TargetMode="External"/><Relationship Id="rId4" Type="http://schemas.openxmlformats.org/officeDocument/2006/relationships/hyperlink" Target="https://doi.org/10.1002/ajcp.12353" TargetMode="External"/><Relationship Id="rId9" Type="http://schemas.openxmlformats.org/officeDocument/2006/relationships/hyperlink" Target="https://doi.org/10.2105/AJPH.2022.30704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07/s11121-019-01025-1"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doi.org/10.1007/s11121-018-0952-z" TargetMode="External"/><Relationship Id="rId4" Type="http://schemas.openxmlformats.org/officeDocument/2006/relationships/hyperlink" Target="https://doi.org/10.1002/ajcp.123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7_52C6C96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11_A827EF4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1524000" y="759593"/>
            <a:ext cx="9144000" cy="1909763"/>
          </a:xfrm>
        </p:spPr>
        <p:txBody>
          <a:bodyPr>
            <a:normAutofit fontScale="90000"/>
          </a:bodyPr>
          <a:lstStyle/>
          <a:p>
            <a:r>
              <a:rPr lang="en-US" sz="5400" b="1">
                <a:latin typeface="Franklin Gothic"/>
                <a:ea typeface="Calibri Light"/>
                <a:cs typeface="Calibri Light"/>
              </a:rPr>
              <a:t>ISDOH Training:</a:t>
            </a:r>
            <a:br>
              <a:rPr lang="en-US" sz="5400" b="1">
                <a:latin typeface="Franklin Gothic"/>
                <a:ea typeface="Calibri Light"/>
                <a:cs typeface="Calibri Light"/>
              </a:rPr>
            </a:br>
            <a:r>
              <a:rPr lang="en-US" sz="5400" b="1">
                <a:latin typeface="Franklin Gothic"/>
                <a:ea typeface="Calibri Light"/>
                <a:cs typeface="Calibri Light"/>
              </a:rPr>
              <a:t>Indigenous Social Determinants of Health</a:t>
            </a: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1524000" y="3168780"/>
            <a:ext cx="9144000" cy="1655762"/>
          </a:xfrm>
        </p:spPr>
        <p:txBody>
          <a:bodyPr vert="horz" lIns="91440" tIns="45720" rIns="91440" bIns="45720" rtlCol="0" anchor="t">
            <a:normAutofit/>
          </a:bodyPr>
          <a:lstStyle/>
          <a:p>
            <a:r>
              <a:rPr lang="en-US" sz="5400" b="1">
                <a:solidFill>
                  <a:srgbClr val="725689"/>
                </a:solidFill>
                <a:latin typeface="Franklin Gothic"/>
                <a:ea typeface="Calibri"/>
                <a:cs typeface="Calibri"/>
              </a:rPr>
              <a:t>Module III</a:t>
            </a:r>
            <a:endParaRPr lang="en-US" sz="5400" b="1">
              <a:solidFill>
                <a:srgbClr val="725689"/>
              </a:solidFill>
              <a:latin typeface="Franklin Gothic"/>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085" y="5578857"/>
            <a:ext cx="3777014" cy="995031"/>
          </a:xfrm>
          <a:prstGeom prst="rect">
            <a:avLst/>
          </a:prstGeom>
        </p:spPr>
      </p:pic>
      <p:pic>
        <p:nvPicPr>
          <p:cNvPr id="4" name="Picture 3" descr="See the source image">
            <a:extLst>
              <a:ext uri="{FF2B5EF4-FFF2-40B4-BE49-F238E27FC236}">
                <a16:creationId xmlns:a16="http://schemas.microsoft.com/office/drawing/2014/main" id="{6C9D41C3-2E85-14B0-ED14-27B829FB60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5019" y="5726616"/>
            <a:ext cx="3034060" cy="701597"/>
          </a:xfrm>
          <a:prstGeom prst="rect">
            <a:avLst/>
          </a:prstGeom>
        </p:spPr>
      </p:pic>
    </p:spTree>
    <p:extLst>
      <p:ext uri="{BB962C8B-B14F-4D97-AF65-F5344CB8AC3E}">
        <p14:creationId xmlns:p14="http://schemas.microsoft.com/office/powerpoint/2010/main" val="384223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ea typeface="Calibri Light"/>
                <a:cs typeface="Calibri Light"/>
              </a:rPr>
              <a:t>Activity: Think, Pair, Share</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773931" y="2002749"/>
            <a:ext cx="6039580" cy="31787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US" sz="2400" b="1" dirty="0">
                <a:solidFill>
                  <a:srgbClr val="3DBFB4"/>
                </a:solidFill>
                <a:latin typeface="Arial"/>
                <a:ea typeface="Calibri" panose="020F0502020204030204"/>
                <a:cs typeface="Arial"/>
              </a:rPr>
              <a:t>Instructions: </a:t>
            </a:r>
            <a:endParaRPr lang="en-US" sz="2400" dirty="0">
              <a:solidFill>
                <a:srgbClr val="3DBFB4"/>
              </a:solidFill>
              <a:latin typeface="Arial"/>
              <a:ea typeface="Calibri" panose="020F0502020204030204"/>
              <a:cs typeface="Arial"/>
            </a:endParaRPr>
          </a:p>
          <a:p>
            <a:pPr marL="342900" indent="-342900">
              <a:lnSpc>
                <a:spcPct val="100000"/>
              </a:lnSpc>
              <a:spcBef>
                <a:spcPts val="0"/>
              </a:spcBef>
              <a:spcAft>
                <a:spcPts val="1500"/>
              </a:spcAft>
            </a:pPr>
            <a:r>
              <a:rPr lang="en-US" sz="2000" dirty="0">
                <a:solidFill>
                  <a:srgbClr val="000000"/>
                </a:solidFill>
                <a:latin typeface="Arial"/>
                <a:ea typeface="Calibri" panose="020F0502020204030204"/>
                <a:cs typeface="Arial"/>
              </a:rPr>
              <a:t>With your team, </a:t>
            </a:r>
            <a:r>
              <a:rPr lang="en-US" sz="2000" b="1" dirty="0">
                <a:solidFill>
                  <a:srgbClr val="000000"/>
                </a:solidFill>
                <a:latin typeface="Arial"/>
                <a:ea typeface="Calibri" panose="020F0502020204030204"/>
                <a:cs typeface="Arial"/>
              </a:rPr>
              <a:t>draw a map or diagram</a:t>
            </a:r>
            <a:r>
              <a:rPr lang="en-US" sz="2000" dirty="0">
                <a:solidFill>
                  <a:srgbClr val="000000"/>
                </a:solidFill>
                <a:latin typeface="Arial"/>
                <a:ea typeface="Calibri" panose="020F0502020204030204"/>
                <a:cs typeface="Arial"/>
              </a:rPr>
              <a:t> of the ISDOH important in your community.</a:t>
            </a:r>
            <a:endParaRPr lang="en-US" sz="2400">
              <a:solidFill>
                <a:srgbClr val="3DBFB4"/>
              </a:solidFill>
              <a:latin typeface="Arial"/>
              <a:ea typeface="Calibri" panose="020F0502020204030204"/>
              <a:cs typeface="Arial"/>
            </a:endParaRPr>
          </a:p>
          <a:p>
            <a:pPr marL="342900" indent="-342900">
              <a:lnSpc>
                <a:spcPct val="100000"/>
              </a:lnSpc>
              <a:spcBef>
                <a:spcPts val="0"/>
              </a:spcBef>
              <a:spcAft>
                <a:spcPts val="1500"/>
              </a:spcAft>
            </a:pPr>
            <a:r>
              <a:rPr lang="en-US" sz="2000" dirty="0">
                <a:solidFill>
                  <a:srgbClr val="000000"/>
                </a:solidFill>
                <a:latin typeface="Arial"/>
                <a:ea typeface="Calibri" panose="020F0502020204030204"/>
                <a:cs typeface="Arial"/>
              </a:rPr>
              <a:t>Use the ISDOH constructs as a guide for your discussion and mapping process.</a:t>
            </a:r>
            <a:endParaRPr lang="en-US" sz="2000" dirty="0">
              <a:latin typeface="Arial"/>
              <a:ea typeface="Calibri" panose="020F0502020204030204"/>
              <a:cs typeface="Arial"/>
            </a:endParaRPr>
          </a:p>
          <a:p>
            <a:pPr marL="342900" indent="-342900">
              <a:lnSpc>
                <a:spcPct val="100000"/>
              </a:lnSpc>
              <a:spcBef>
                <a:spcPts val="0"/>
              </a:spcBef>
              <a:spcAft>
                <a:spcPts val="1500"/>
              </a:spcAft>
            </a:pPr>
            <a:r>
              <a:rPr lang="en-US" sz="2000" dirty="0">
                <a:latin typeface="Arial"/>
                <a:ea typeface="Calibri" panose="020F0502020204030204"/>
                <a:cs typeface="Arial"/>
              </a:rPr>
              <a:t>Consider if there are additional ISDOH that need to be included in your map. </a:t>
            </a:r>
          </a:p>
          <a:p>
            <a:pPr marL="285750" indent="-285750">
              <a:lnSpc>
                <a:spcPct val="100000"/>
              </a:lnSpc>
              <a:spcBef>
                <a:spcPts val="0"/>
              </a:spcBef>
              <a:buFont typeface="Arial"/>
              <a:buChar char="•"/>
            </a:pPr>
            <a:endParaRPr lang="en-US" sz="1400">
              <a:latin typeface="Arial"/>
              <a:ea typeface="Calibri" panose="020F0502020204030204"/>
              <a:cs typeface="Arial"/>
            </a:endParaRPr>
          </a:p>
          <a:p>
            <a:pPr marL="0" indent="0">
              <a:lnSpc>
                <a:spcPct val="100000"/>
              </a:lnSpc>
              <a:spcBef>
                <a:spcPts val="0"/>
              </a:spcBef>
              <a:buNone/>
            </a:pPr>
            <a:endParaRPr lang="en-US" sz="2000" b="1">
              <a:latin typeface="Arial"/>
              <a:ea typeface="Calibri" panose="020F0502020204030204"/>
              <a:cs typeface="Arial"/>
            </a:endParaRPr>
          </a:p>
          <a:p>
            <a:pPr>
              <a:lnSpc>
                <a:spcPct val="100000"/>
              </a:lnSpc>
              <a:spcBef>
                <a:spcPts val="0"/>
              </a:spcBef>
              <a:buFont typeface="Arial"/>
              <a:buChar char="•"/>
            </a:pPr>
            <a:endParaRPr lang="en-US" sz="2000">
              <a:latin typeface="Arial"/>
              <a:ea typeface="Calibri" panose="020F0502020204030204"/>
              <a:cs typeface="Arial"/>
            </a:endParaRPr>
          </a:p>
          <a:p>
            <a:pPr>
              <a:lnSpc>
                <a:spcPct val="100000"/>
              </a:lnSpc>
              <a:spcBef>
                <a:spcPts val="0"/>
              </a:spcBef>
              <a:buFont typeface="Arial"/>
              <a:buChar char="•"/>
            </a:pPr>
            <a:endParaRPr lang="en-US">
              <a:latin typeface="Arial"/>
              <a:ea typeface="Calibri" panose="020F0502020204030204"/>
              <a:cs typeface="Arial"/>
            </a:endParaRPr>
          </a:p>
          <a:p>
            <a:pPr marL="0" indent="0">
              <a:lnSpc>
                <a:spcPct val="100000"/>
              </a:lnSpc>
              <a:spcBef>
                <a:spcPts val="0"/>
              </a:spcBef>
              <a:buNone/>
            </a:pPr>
            <a:endParaRPr lang="en-US" sz="2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10" name="Rectangle 9">
            <a:extLst>
              <a:ext uri="{FF2B5EF4-FFF2-40B4-BE49-F238E27FC236}">
                <a16:creationId xmlns:a16="http://schemas.microsoft.com/office/drawing/2014/main" id="{A5AB11BC-1F51-604D-7E2F-79E1103885C8}"/>
              </a:ext>
              <a:ext uri="{C183D7F6-B498-43B3-948B-1728B52AA6E4}">
                <adec:decorative xmlns:adec="http://schemas.microsoft.com/office/drawing/2017/decorative" val="1"/>
              </a:ext>
            </a:extLst>
          </p:cNvPr>
          <p:cNvSpPr/>
          <p:nvPr/>
        </p:nvSpPr>
        <p:spPr>
          <a:xfrm>
            <a:off x="552517" y="1998563"/>
            <a:ext cx="4917684" cy="3583124"/>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pic>
        <p:nvPicPr>
          <p:cNvPr id="6" name="Picture 5" descr="DIagram of ISDOH constructs">
            <a:extLst>
              <a:ext uri="{FF2B5EF4-FFF2-40B4-BE49-F238E27FC236}">
                <a16:creationId xmlns:a16="http://schemas.microsoft.com/office/drawing/2014/main" id="{5A3965AD-7AB1-DA15-0323-6CD7B3FC90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1711" y="2353320"/>
            <a:ext cx="4792580" cy="2893308"/>
          </a:xfrm>
          <a:prstGeom prst="rect">
            <a:avLst/>
          </a:prstGeom>
        </p:spPr>
      </p:pic>
      <p:sp>
        <p:nvSpPr>
          <p:cNvPr id="8" name="Rectangle 7">
            <a:extLst>
              <a:ext uri="{FF2B5EF4-FFF2-40B4-BE49-F238E27FC236}">
                <a16:creationId xmlns:a16="http://schemas.microsoft.com/office/drawing/2014/main" id="{3AF36D7B-25BA-07D6-B2DF-DE9ECC27ED95}"/>
              </a:ext>
              <a:ext uri="{C183D7F6-B498-43B3-948B-1728B52AA6E4}">
                <adec:decorative xmlns:adec="http://schemas.microsoft.com/office/drawing/2017/decorative" val="1"/>
              </a:ext>
            </a:extLst>
          </p:cNvPr>
          <p:cNvSpPr/>
          <p:nvPr/>
        </p:nvSpPr>
        <p:spPr>
          <a:xfrm>
            <a:off x="9560500" y="5419728"/>
            <a:ext cx="2492720" cy="919410"/>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3DBFB4"/>
              </a:solidFill>
              <a:ea typeface="Calibri"/>
              <a:cs typeface="Calibri"/>
            </a:endParaRPr>
          </a:p>
        </p:txBody>
      </p:sp>
      <p:pic>
        <p:nvPicPr>
          <p:cNvPr id="4" name="Picture 3" descr="A purple circle with white and yellow crosses&#10;&#10;Description automatically generated">
            <a:extLst>
              <a:ext uri="{FF2B5EF4-FFF2-40B4-BE49-F238E27FC236}">
                <a16:creationId xmlns:a16="http://schemas.microsoft.com/office/drawing/2014/main" id="{AB0B61F6-9445-B69A-552C-3886525E6960}"/>
              </a:ext>
            </a:extLst>
          </p:cNvPr>
          <p:cNvPicPr>
            <a:picLocks noChangeAspect="1"/>
          </p:cNvPicPr>
          <p:nvPr/>
        </p:nvPicPr>
        <p:blipFill>
          <a:blip r:embed="rId4"/>
          <a:stretch>
            <a:fillRect/>
          </a:stretch>
        </p:blipFill>
        <p:spPr>
          <a:xfrm>
            <a:off x="8791834" y="5011659"/>
            <a:ext cx="1047750" cy="1047750"/>
          </a:xfrm>
          <a:prstGeom prst="rect">
            <a:avLst/>
          </a:prstGeom>
        </p:spPr>
      </p:pic>
      <p:sp>
        <p:nvSpPr>
          <p:cNvPr id="9" name="TextBox 10">
            <a:extLst>
              <a:ext uri="{FF2B5EF4-FFF2-40B4-BE49-F238E27FC236}">
                <a16:creationId xmlns:a16="http://schemas.microsoft.com/office/drawing/2014/main" id="{C9B84D02-2ACA-F887-77E1-E7A32BBD7572}"/>
              </a:ext>
            </a:extLst>
          </p:cNvPr>
          <p:cNvSpPr txBox="1"/>
          <p:nvPr/>
        </p:nvSpPr>
        <p:spPr>
          <a:xfrm>
            <a:off x="9565341" y="5513565"/>
            <a:ext cx="249667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3DBFB4"/>
                </a:solidFill>
                <a:latin typeface="Arial"/>
                <a:cs typeface="Arial"/>
              </a:rPr>
              <a:t>Refer to Module III worksheet for additional activities</a:t>
            </a:r>
          </a:p>
        </p:txBody>
      </p:sp>
    </p:spTree>
    <p:extLst>
      <p:ext uri="{BB962C8B-B14F-4D97-AF65-F5344CB8AC3E}">
        <p14:creationId xmlns:p14="http://schemas.microsoft.com/office/powerpoint/2010/main" val="276038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26D7-D91C-DFF7-8B63-FD7CC3EA6261}"/>
              </a:ext>
            </a:extLst>
          </p:cNvPr>
          <p:cNvSpPr>
            <a:spLocks noGrp="1"/>
          </p:cNvSpPr>
          <p:nvPr>
            <p:ph type="title"/>
          </p:nvPr>
        </p:nvSpPr>
        <p:spPr/>
        <p:txBody>
          <a:bodyPr/>
          <a:lstStyle/>
          <a:p>
            <a:r>
              <a:rPr lang="en-US" b="1" dirty="0">
                <a:solidFill>
                  <a:srgbClr val="725689"/>
                </a:solidFill>
                <a:latin typeface="Franklin Gothic"/>
                <a:ea typeface="Calibri Light"/>
                <a:cs typeface="Calibri Light"/>
              </a:rPr>
              <a:t>Post-Module Reflection</a:t>
            </a:r>
          </a:p>
        </p:txBody>
      </p:sp>
      <p:sp>
        <p:nvSpPr>
          <p:cNvPr id="15" name="Content Placeholder 14">
            <a:extLst>
              <a:ext uri="{FF2B5EF4-FFF2-40B4-BE49-F238E27FC236}">
                <a16:creationId xmlns:a16="http://schemas.microsoft.com/office/drawing/2014/main" id="{BC520B0B-3323-AA32-AE68-298EE4235561}"/>
              </a:ext>
            </a:extLst>
          </p:cNvPr>
          <p:cNvSpPr>
            <a:spLocks noGrp="1"/>
          </p:cNvSpPr>
          <p:nvPr>
            <p:ph idx="1"/>
          </p:nvPr>
        </p:nvSpPr>
        <p:spPr/>
        <p:txBody>
          <a:bodyPr vert="horz" lIns="91440" tIns="45720" rIns="91440" bIns="45720" rtlCol="0" anchor="t">
            <a:normAutofit/>
          </a:bodyPr>
          <a:lstStyle/>
          <a:p>
            <a:pPr marL="285750" indent="-285750">
              <a:lnSpc>
                <a:spcPct val="100000"/>
              </a:lnSpc>
              <a:spcBef>
                <a:spcPts val="0"/>
              </a:spcBef>
              <a:buFont typeface="Arial,Sans-Serif" panose="020B0604020202020204" pitchFamily="34" charset="0"/>
            </a:pPr>
            <a:r>
              <a:rPr lang="en-US" sz="2400">
                <a:latin typeface="Arial"/>
                <a:cs typeface="Arial"/>
              </a:rPr>
              <a:t>What were your thoughts having gone through the ISDOH Mapping exercise? </a:t>
            </a:r>
          </a:p>
          <a:p>
            <a:pPr marL="285750" indent="-285750">
              <a:lnSpc>
                <a:spcPct val="100000"/>
              </a:lnSpc>
              <a:spcBef>
                <a:spcPts val="0"/>
              </a:spcBef>
              <a:buFont typeface="Arial,Sans-Serif" panose="020B0604020202020204" pitchFamily="34" charset="0"/>
            </a:pPr>
            <a:endParaRPr lang="en-US" sz="2400">
              <a:latin typeface="Arial"/>
              <a:cs typeface="Arial"/>
            </a:endParaRPr>
          </a:p>
          <a:p>
            <a:pPr marL="285750" indent="-285750">
              <a:lnSpc>
                <a:spcPct val="100000"/>
              </a:lnSpc>
              <a:spcBef>
                <a:spcPts val="0"/>
              </a:spcBef>
              <a:buFont typeface="Arial,Sans-Serif" panose="020B0604020202020204" pitchFamily="34" charset="0"/>
            </a:pPr>
            <a:r>
              <a:rPr lang="en-US" sz="2400">
                <a:latin typeface="Arial"/>
                <a:cs typeface="Arial"/>
              </a:rPr>
              <a:t>How has your perspective shifted </a:t>
            </a:r>
            <a:r>
              <a:rPr lang="en-US" sz="2400" b="1" u="sng">
                <a:latin typeface="Arial"/>
                <a:cs typeface="Arial"/>
              </a:rPr>
              <a:t>AFTER </a:t>
            </a:r>
            <a:r>
              <a:rPr lang="en-US" sz="2400">
                <a:latin typeface="Arial"/>
                <a:cs typeface="Arial"/>
              </a:rPr>
              <a:t>this module, if at all? </a:t>
            </a:r>
          </a:p>
          <a:p>
            <a:pPr marL="285750" indent="-285750">
              <a:lnSpc>
                <a:spcPct val="100000"/>
              </a:lnSpc>
              <a:spcBef>
                <a:spcPts val="0"/>
              </a:spcBef>
              <a:buFont typeface="Arial,Sans-Serif" panose="020B0604020202020204" pitchFamily="34" charset="0"/>
            </a:pPr>
            <a:endParaRPr lang="en-US" sz="2400">
              <a:latin typeface="Arial"/>
              <a:cs typeface="Arial"/>
            </a:endParaRPr>
          </a:p>
          <a:p>
            <a:pPr marL="285750" indent="-285750">
              <a:lnSpc>
                <a:spcPct val="100000"/>
              </a:lnSpc>
              <a:spcBef>
                <a:spcPts val="0"/>
              </a:spcBef>
              <a:buFont typeface="Arial,Sans-Serif" panose="020B0604020202020204" pitchFamily="34" charset="0"/>
            </a:pPr>
            <a:r>
              <a:rPr lang="en-US" sz="2400">
                <a:latin typeface="Arial"/>
                <a:cs typeface="Arial"/>
              </a:rPr>
              <a:t>How will you apply this information to your current work? </a:t>
            </a:r>
          </a:p>
          <a:p>
            <a:pPr marL="285750" indent="-285750">
              <a:lnSpc>
                <a:spcPct val="100000"/>
              </a:lnSpc>
              <a:spcBef>
                <a:spcPts val="0"/>
              </a:spcBef>
              <a:buFont typeface="Arial,Sans-Serif" panose="020B0604020202020204" pitchFamily="34" charset="0"/>
            </a:pPr>
            <a:endParaRPr lang="en-US" sz="2400">
              <a:latin typeface="Arial"/>
              <a:cs typeface="Arial"/>
            </a:endParaRPr>
          </a:p>
          <a:p>
            <a:pPr marL="285750" indent="-285750">
              <a:lnSpc>
                <a:spcPct val="100000"/>
              </a:lnSpc>
              <a:spcBef>
                <a:spcPts val="0"/>
              </a:spcBef>
              <a:buFont typeface="Arial,Sans-Serif" panose="020B0604020202020204" pitchFamily="34" charset="0"/>
            </a:pPr>
            <a:r>
              <a:rPr lang="en-US" sz="2400">
                <a:latin typeface="Arial"/>
                <a:cs typeface="Arial"/>
              </a:rPr>
              <a:t>Can you identify some things you will do differently after participating in this module?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9931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3B16-37E2-4942-6198-673A6F4D3026}"/>
              </a:ext>
            </a:extLst>
          </p:cNvPr>
          <p:cNvSpPr>
            <a:spLocks noGrp="1"/>
          </p:cNvSpPr>
          <p:nvPr>
            <p:ph type="title"/>
          </p:nvPr>
        </p:nvSpPr>
        <p:spPr/>
        <p:txBody>
          <a:bodyPr/>
          <a:lstStyle/>
          <a:p>
            <a:r>
              <a:rPr lang="en-US" b="1">
                <a:solidFill>
                  <a:srgbClr val="725689"/>
                </a:solidFill>
                <a:latin typeface="Franklin Gothic"/>
                <a:ea typeface="Calibri Light"/>
                <a:cs typeface="Calibri Light"/>
              </a:rPr>
              <a:t>Summary</a:t>
            </a:r>
            <a:endParaRPr lang="en-US">
              <a:solidFill>
                <a:srgbClr val="725689"/>
              </a:solidFill>
              <a:latin typeface="Franklin Gothic"/>
            </a:endParaRPr>
          </a:p>
        </p:txBody>
      </p:sp>
      <p:sp>
        <p:nvSpPr>
          <p:cNvPr id="3" name="Content Placeholder 2">
            <a:extLst>
              <a:ext uri="{FF2B5EF4-FFF2-40B4-BE49-F238E27FC236}">
                <a16:creationId xmlns:a16="http://schemas.microsoft.com/office/drawing/2014/main" id="{B34C3935-DA3B-2C65-4DD5-0728129EA5E9}"/>
              </a:ext>
            </a:extLst>
          </p:cNvPr>
          <p:cNvSpPr>
            <a:spLocks noGrp="1"/>
          </p:cNvSpPr>
          <p:nvPr>
            <p:ph idx="1"/>
          </p:nvPr>
        </p:nvSpPr>
        <p:spPr>
          <a:xfrm>
            <a:off x="838200" y="1807341"/>
            <a:ext cx="7491582" cy="4741630"/>
          </a:xfrm>
        </p:spPr>
        <p:txBody>
          <a:bodyPr vert="horz" lIns="91440" tIns="45720" rIns="91440" bIns="45720" rtlCol="0" anchor="t">
            <a:normAutofit/>
          </a:bodyPr>
          <a:lstStyle/>
          <a:p>
            <a:pPr marL="0" indent="0">
              <a:lnSpc>
                <a:spcPct val="100000"/>
              </a:lnSpc>
              <a:spcBef>
                <a:spcPts val="0"/>
              </a:spcBef>
              <a:buNone/>
            </a:pPr>
            <a:r>
              <a:rPr lang="en-US" sz="2000" b="1" dirty="0">
                <a:solidFill>
                  <a:srgbClr val="3DBFB4"/>
                </a:solidFill>
                <a:latin typeface="Arial"/>
                <a:ea typeface="Calibri"/>
                <a:cs typeface="Arial"/>
              </a:rPr>
              <a:t>Module III </a:t>
            </a:r>
            <a:r>
              <a:rPr lang="en-US" sz="2000" dirty="0">
                <a:solidFill>
                  <a:srgbClr val="000000"/>
                </a:solidFill>
                <a:latin typeface="Arial"/>
                <a:ea typeface="Calibri"/>
                <a:cs typeface="Arial"/>
              </a:rPr>
              <a:t>provided background and definitions of Indigenous social determinants of health as described in peer-reviewed literature and </a:t>
            </a:r>
            <a:r>
              <a:rPr lang="en-US" sz="2000" i="1" dirty="0">
                <a:solidFill>
                  <a:srgbClr val="000000"/>
                </a:solidFill>
                <a:latin typeface="Arial"/>
                <a:ea typeface="Calibri"/>
                <a:cs typeface="Arial"/>
              </a:rPr>
              <a:t>Our Stories, Our Journeys</a:t>
            </a:r>
            <a:r>
              <a:rPr lang="en-US" sz="2000" dirty="0">
                <a:solidFill>
                  <a:srgbClr val="000000"/>
                </a:solidFill>
                <a:latin typeface="Arial"/>
                <a:ea typeface="Calibri"/>
                <a:cs typeface="Arial"/>
              </a:rPr>
              <a:t>. </a:t>
            </a:r>
            <a:endParaRPr lang="en-US" sz="2000" dirty="0">
              <a:latin typeface="Arial"/>
              <a:cs typeface="Arial"/>
            </a:endParaRPr>
          </a:p>
          <a:p>
            <a:pPr marL="0" indent="0">
              <a:lnSpc>
                <a:spcPct val="100000"/>
              </a:lnSpc>
              <a:spcBef>
                <a:spcPts val="0"/>
              </a:spcBef>
              <a:buNone/>
            </a:pPr>
            <a:endParaRPr lang="en-US" sz="2000">
              <a:solidFill>
                <a:srgbClr val="000000"/>
              </a:solidFill>
              <a:latin typeface="Arial"/>
              <a:ea typeface="Calibri"/>
              <a:cs typeface="Arial"/>
            </a:endParaRPr>
          </a:p>
          <a:p>
            <a:pPr marL="0" indent="0">
              <a:lnSpc>
                <a:spcPct val="100000"/>
              </a:lnSpc>
              <a:spcBef>
                <a:spcPts val="0"/>
              </a:spcBef>
              <a:buNone/>
            </a:pPr>
            <a:r>
              <a:rPr lang="en-US" sz="2000" dirty="0">
                <a:solidFill>
                  <a:srgbClr val="000000"/>
                </a:solidFill>
                <a:latin typeface="Arial"/>
                <a:ea typeface="Calibri"/>
                <a:cs typeface="Arial"/>
              </a:rPr>
              <a:t>These ISDOH constructs provide ways to identify them in  community contexts.</a:t>
            </a:r>
          </a:p>
          <a:p>
            <a:pPr marL="0" indent="0">
              <a:lnSpc>
                <a:spcPct val="100000"/>
              </a:lnSpc>
              <a:spcBef>
                <a:spcPts val="0"/>
              </a:spcBef>
              <a:buNone/>
            </a:pPr>
            <a:endParaRPr lang="en-US" sz="2000">
              <a:solidFill>
                <a:srgbClr val="000000"/>
              </a:solidFill>
              <a:latin typeface="Arial"/>
              <a:ea typeface="Calibri"/>
              <a:cs typeface="Arial"/>
            </a:endParaRPr>
          </a:p>
          <a:p>
            <a:pPr marL="0" indent="0">
              <a:lnSpc>
                <a:spcPct val="100000"/>
              </a:lnSpc>
              <a:spcBef>
                <a:spcPts val="0"/>
              </a:spcBef>
              <a:buNone/>
            </a:pPr>
            <a:r>
              <a:rPr lang="en-US" sz="2000" dirty="0">
                <a:solidFill>
                  <a:srgbClr val="000000"/>
                </a:solidFill>
                <a:latin typeface="Arial"/>
                <a:ea typeface="Calibri"/>
                <a:cs typeface="Arial"/>
              </a:rPr>
              <a:t>This module also supported important discussions about ISDOH and their impact on community health. </a:t>
            </a:r>
          </a:p>
          <a:p>
            <a:pPr marL="0" indent="0">
              <a:lnSpc>
                <a:spcPct val="100000"/>
              </a:lnSpc>
              <a:spcBef>
                <a:spcPts val="0"/>
              </a:spcBef>
              <a:buNone/>
            </a:pPr>
            <a:endParaRPr lang="en-US" sz="2000">
              <a:solidFill>
                <a:srgbClr val="000000"/>
              </a:solidFill>
              <a:latin typeface="Arial"/>
              <a:ea typeface="Calibri"/>
              <a:cs typeface="Arial"/>
            </a:endParaRPr>
          </a:p>
          <a:p>
            <a:pPr marL="0" indent="0">
              <a:lnSpc>
                <a:spcPct val="100000"/>
              </a:lnSpc>
              <a:spcBef>
                <a:spcPts val="0"/>
              </a:spcBef>
              <a:buNone/>
            </a:pPr>
            <a:r>
              <a:rPr lang="en-US" sz="2000" b="1" dirty="0">
                <a:solidFill>
                  <a:srgbClr val="FBB612"/>
                </a:solidFill>
                <a:latin typeface="Arial"/>
                <a:ea typeface="Calibri"/>
                <a:cs typeface="Arial"/>
              </a:rPr>
              <a:t>Module III </a:t>
            </a:r>
            <a:r>
              <a:rPr lang="en-US" sz="2000" dirty="0">
                <a:solidFill>
                  <a:srgbClr val="000000"/>
                </a:solidFill>
                <a:latin typeface="Arial"/>
                <a:ea typeface="Calibri"/>
                <a:cs typeface="Arial"/>
              </a:rPr>
              <a:t>will provide a definition and foster further discussion about various structural and systemic factors that are attributed to the well-being in American Indian and Alaska Native nations and communities</a:t>
            </a:r>
            <a:endParaRPr lang="en-US" sz="1800" dirty="0">
              <a:solidFill>
                <a:srgbClr val="000000"/>
              </a:solidFill>
              <a:latin typeface="Calibri" panose="020F0502020204030204"/>
              <a:ea typeface="Calibri"/>
              <a:cs typeface="Calibri" panose="020F0502020204030204"/>
            </a:endParaRPr>
          </a:p>
        </p:txBody>
      </p:sp>
    </p:spTree>
    <p:extLst>
      <p:ext uri="{BB962C8B-B14F-4D97-AF65-F5344CB8AC3E}">
        <p14:creationId xmlns:p14="http://schemas.microsoft.com/office/powerpoint/2010/main" val="397943884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a:solidFill>
                  <a:srgbClr val="725689"/>
                </a:solidFill>
                <a:latin typeface="Franklin Gothic"/>
                <a:ea typeface="Calibri Light"/>
                <a:cs typeface="Calibri Light"/>
              </a:rPr>
              <a:t>Bibliography</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523464"/>
            <a:ext cx="10515600" cy="5150208"/>
          </a:xfrm>
        </p:spPr>
        <p:txBody>
          <a:bodyPr vert="horz" lIns="91440" tIns="45720" rIns="91440" bIns="45720" rtlCol="0" anchor="t">
            <a:noAutofit/>
          </a:bodyPr>
          <a:lstStyle/>
          <a:p>
            <a:pPr marL="0" indent="0">
              <a:lnSpc>
                <a:spcPct val="100000"/>
              </a:lnSpc>
              <a:spcBef>
                <a:spcPts val="0"/>
              </a:spcBef>
              <a:buNone/>
            </a:pPr>
            <a:endParaRPr lang="en-US" sz="1200">
              <a:latin typeface="Arial"/>
              <a:cs typeface="Arial"/>
            </a:endParaRPr>
          </a:p>
          <a:p>
            <a:pPr marL="0" indent="0">
              <a:lnSpc>
                <a:spcPct val="100000"/>
              </a:lnSpc>
              <a:spcBef>
                <a:spcPts val="0"/>
              </a:spcBef>
              <a:buNone/>
            </a:pPr>
            <a:r>
              <a:rPr lang="en-US" sz="1200">
                <a:latin typeface="Arial"/>
                <a:cs typeface="Arial"/>
              </a:rPr>
              <a:t>Carroll, S. R., Suina, M., Jäger, M. B., Black, J., Cornell, S., Gonzales, A. A., Jorgensen, M., </a:t>
            </a:r>
            <a:r>
              <a:rPr lang="en-US" sz="1200" err="1">
                <a:latin typeface="Arial"/>
                <a:cs typeface="Arial"/>
              </a:rPr>
              <a:t>Palmanteer</a:t>
            </a:r>
            <a:r>
              <a:rPr lang="en-US" sz="1200">
                <a:latin typeface="Arial"/>
                <a:cs typeface="Arial"/>
              </a:rPr>
              <a:t>-Holder, N. L., De La Rosa, J. S., &amp; Teufel-Shone, N. I. (2022). Reclaiming Indigenous health in the US: Moving beyond the Social Determinants of Health. </a:t>
            </a:r>
            <a:r>
              <a:rPr lang="en-US" sz="1200" i="1">
                <a:latin typeface="Arial"/>
                <a:cs typeface="Arial"/>
              </a:rPr>
              <a:t>International Journal of Environmental Research and Public Health</a:t>
            </a:r>
            <a:r>
              <a:rPr lang="en-US" sz="1200">
                <a:latin typeface="Arial"/>
                <a:cs typeface="Arial"/>
              </a:rPr>
              <a:t>, </a:t>
            </a:r>
            <a:r>
              <a:rPr lang="en-US" sz="1200" i="1">
                <a:latin typeface="Arial"/>
                <a:cs typeface="Arial"/>
              </a:rPr>
              <a:t>19</a:t>
            </a:r>
            <a:r>
              <a:rPr lang="en-US" sz="1200">
                <a:latin typeface="Arial"/>
                <a:cs typeface="Arial"/>
              </a:rPr>
              <a:t>(12), 7495–. </a:t>
            </a:r>
            <a:r>
              <a:rPr lang="en-US" sz="1200">
                <a:solidFill>
                  <a:srgbClr val="353864"/>
                </a:solidFill>
                <a:latin typeface="Arial"/>
                <a:cs typeface="Arial"/>
                <a:hlinkClick r:id="rId3"/>
              </a:rPr>
              <a:t>https://doi.org/10.3390/ijerph19127495</a:t>
            </a:r>
            <a:endParaRPr lang="en-US" sz="1200">
              <a:solidFill>
                <a:srgbClr val="808080"/>
              </a:solidFill>
              <a:latin typeface="Arial"/>
              <a:cs typeface="Arial"/>
            </a:endParaRPr>
          </a:p>
          <a:p>
            <a:pPr>
              <a:lnSpc>
                <a:spcPct val="100000"/>
              </a:lnSpc>
              <a:spcBef>
                <a:spcPts val="0"/>
              </a:spcBef>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Gone, J. P. (2019). “The Thing Happened as He Wished”: Recovering an American Indian cultural psychology. </a:t>
            </a:r>
            <a:r>
              <a:rPr lang="en-US" sz="1200" i="1">
                <a:latin typeface="Arial"/>
                <a:cs typeface="Arial"/>
              </a:rPr>
              <a:t>American Journal of Community Psychology</a:t>
            </a:r>
            <a:r>
              <a:rPr lang="en-US" sz="1200">
                <a:latin typeface="Arial"/>
                <a:cs typeface="Arial"/>
              </a:rPr>
              <a:t>, </a:t>
            </a:r>
            <a:r>
              <a:rPr lang="en-US" sz="1200" i="1">
                <a:latin typeface="Arial"/>
                <a:cs typeface="Arial"/>
              </a:rPr>
              <a:t>64</a:t>
            </a:r>
            <a:r>
              <a:rPr lang="en-US" sz="1200">
                <a:latin typeface="Arial"/>
                <a:cs typeface="Arial"/>
              </a:rPr>
              <a:t>(1-2), 172–184. </a:t>
            </a:r>
            <a:r>
              <a:rPr lang="en-US" sz="1200">
                <a:solidFill>
                  <a:srgbClr val="353864"/>
                </a:solidFill>
                <a:latin typeface="Arial"/>
                <a:cs typeface="Arial"/>
                <a:hlinkClick r:id="rId4"/>
              </a:rPr>
              <a:t>https://doi.org/10.1002/ajcp.12353</a:t>
            </a:r>
            <a:endParaRPr lang="en-US" sz="1200">
              <a:solidFill>
                <a:srgbClr val="808080"/>
              </a:solidFill>
              <a:latin typeface="Arial"/>
              <a:cs typeface="Arial"/>
            </a:endParaRPr>
          </a:p>
          <a:p>
            <a:pPr>
              <a:lnSpc>
                <a:spcPct val="100000"/>
              </a:lnSpc>
              <a:spcBef>
                <a:spcPts val="0"/>
              </a:spcBef>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Gonzalez, M. B., Sittner, K. J., </a:t>
            </a:r>
            <a:r>
              <a:rPr lang="en-US" sz="1200" err="1">
                <a:latin typeface="Arial"/>
                <a:cs typeface="Arial"/>
              </a:rPr>
              <a:t>Saniguq</a:t>
            </a:r>
            <a:r>
              <a:rPr lang="en-US" sz="1200">
                <a:latin typeface="Arial"/>
                <a:cs typeface="Arial"/>
              </a:rPr>
              <a:t> Ullrich, J., &amp; Walls, M. L. (2021). Spiritual connectedness through prayer as a mediator of the relationship between Indigenous language use and positive mental health. </a:t>
            </a:r>
            <a:r>
              <a:rPr lang="en-US" sz="1200" i="1">
                <a:latin typeface="Arial"/>
                <a:cs typeface="Arial"/>
              </a:rPr>
              <a:t>Cultural Diversity &amp; Ethnic Minority Psychology</a:t>
            </a:r>
            <a:r>
              <a:rPr lang="en-US" sz="1200">
                <a:latin typeface="Arial"/>
                <a:cs typeface="Arial"/>
              </a:rPr>
              <a:t>, </a:t>
            </a:r>
            <a:r>
              <a:rPr lang="en-US" sz="1200" i="1">
                <a:latin typeface="Arial"/>
                <a:cs typeface="Arial"/>
              </a:rPr>
              <a:t>27</a:t>
            </a:r>
            <a:r>
              <a:rPr lang="en-US" sz="1200">
                <a:latin typeface="Arial"/>
                <a:cs typeface="Arial"/>
              </a:rPr>
              <a:t>(4), 746–757. </a:t>
            </a:r>
            <a:r>
              <a:rPr lang="en-US" sz="1200">
                <a:solidFill>
                  <a:srgbClr val="353864"/>
                </a:solidFill>
                <a:latin typeface="Arial"/>
                <a:cs typeface="Arial"/>
                <a:hlinkClick r:id="rId5"/>
              </a:rPr>
              <a:t>https://doi.org/10.1037/cdp0000466</a:t>
            </a:r>
            <a:r>
              <a:rPr lang="en-US" sz="1200">
                <a:latin typeface="Arial"/>
                <a:cs typeface="Arial"/>
              </a:rPr>
              <a:t> </a:t>
            </a:r>
            <a:endParaRPr lang="en-US" sz="1200">
              <a:solidFill>
                <a:srgbClr val="808080"/>
              </a:solidFill>
              <a:latin typeface="Arial"/>
              <a:cs typeface="Arial"/>
            </a:endParaRPr>
          </a:p>
          <a:p>
            <a:pPr>
              <a:lnSpc>
                <a:spcPct val="100000"/>
              </a:lnSpc>
              <a:spcBef>
                <a:spcPts val="0"/>
              </a:spcBef>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Greenwood, M., &amp; Lindsay, N. M. (2019). A commentary on land, health, and Indigenous knowledge(s). </a:t>
            </a:r>
            <a:r>
              <a:rPr lang="en-US" sz="1200" i="1">
                <a:latin typeface="Arial"/>
                <a:cs typeface="Arial"/>
              </a:rPr>
              <a:t>Global Health Promotion</a:t>
            </a:r>
            <a:r>
              <a:rPr lang="en-US" sz="1200">
                <a:latin typeface="Arial"/>
                <a:cs typeface="Arial"/>
              </a:rPr>
              <a:t>, </a:t>
            </a:r>
            <a:r>
              <a:rPr lang="en-US" sz="1200" i="1">
                <a:latin typeface="Arial"/>
                <a:cs typeface="Arial"/>
              </a:rPr>
              <a:t>26</a:t>
            </a:r>
            <a:r>
              <a:rPr lang="en-US" sz="1200">
                <a:latin typeface="Arial"/>
                <a:cs typeface="Arial"/>
              </a:rPr>
              <a:t>(3_suppl), 82–86. </a:t>
            </a:r>
            <a:r>
              <a:rPr lang="en-US" sz="1200">
                <a:solidFill>
                  <a:srgbClr val="353864"/>
                </a:solidFill>
                <a:latin typeface="Arial"/>
                <a:cs typeface="Arial"/>
                <a:hlinkClick r:id="rId6"/>
              </a:rPr>
              <a:t>https://doi.org/10.1177/1757975919831262</a:t>
            </a:r>
            <a:r>
              <a:rPr lang="en-US" sz="1200">
                <a:latin typeface="Arial"/>
                <a:cs typeface="Arial"/>
              </a:rPr>
              <a:t>  </a:t>
            </a:r>
            <a:endParaRPr lang="en-US" sz="1200">
              <a:solidFill>
                <a:srgbClr val="808080"/>
              </a:solidFill>
              <a:latin typeface="Arial"/>
              <a:cs typeface="Arial"/>
            </a:endParaRPr>
          </a:p>
          <a:p>
            <a:pPr>
              <a:lnSpc>
                <a:spcPct val="100000"/>
              </a:lnSpc>
              <a:spcBef>
                <a:spcPts val="0"/>
              </a:spcBef>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Hodge, F. S., Pasqua, A., Marquez, C. A., &amp; </a:t>
            </a:r>
            <a:r>
              <a:rPr lang="en-US" sz="1200" err="1">
                <a:latin typeface="Arial"/>
                <a:cs typeface="Arial"/>
              </a:rPr>
              <a:t>Geishirt</a:t>
            </a:r>
            <a:r>
              <a:rPr lang="en-US" sz="1200">
                <a:latin typeface="Arial"/>
                <a:cs typeface="Arial"/>
              </a:rPr>
              <a:t>-Cantrell, B. (2002). Utilizing traditional storytelling to promote wellness in American Indian communities. </a:t>
            </a:r>
            <a:r>
              <a:rPr lang="en-US" sz="1200" i="1">
                <a:latin typeface="Arial"/>
                <a:cs typeface="Arial"/>
              </a:rPr>
              <a:t>Journal of Transcultural Nursing</a:t>
            </a:r>
            <a:r>
              <a:rPr lang="en-US" sz="1200">
                <a:latin typeface="Arial"/>
                <a:cs typeface="Arial"/>
              </a:rPr>
              <a:t>, </a:t>
            </a:r>
            <a:r>
              <a:rPr lang="en-US" sz="1200" i="1">
                <a:latin typeface="Arial"/>
                <a:cs typeface="Arial"/>
              </a:rPr>
              <a:t>13</a:t>
            </a:r>
            <a:r>
              <a:rPr lang="en-US" sz="1200">
                <a:latin typeface="Arial"/>
                <a:cs typeface="Arial"/>
              </a:rPr>
              <a:t>(1), 6–11. </a:t>
            </a:r>
            <a:r>
              <a:rPr lang="en-US" sz="1200">
                <a:solidFill>
                  <a:srgbClr val="353864"/>
                </a:solidFill>
                <a:latin typeface="Arial"/>
                <a:cs typeface="Arial"/>
                <a:hlinkClick r:id="rId7"/>
              </a:rPr>
              <a:t>https://doi.org/10.1177/104365960201300102</a:t>
            </a:r>
            <a:r>
              <a:rPr lang="en-US" sz="1200">
                <a:latin typeface="Arial"/>
                <a:cs typeface="Arial"/>
              </a:rPr>
              <a:t> </a:t>
            </a:r>
            <a:endParaRPr lang="en-US" sz="1200">
              <a:solidFill>
                <a:srgbClr val="808080"/>
              </a:solidFill>
              <a:latin typeface="Arial"/>
              <a:cs typeface="Arial"/>
            </a:endParaRPr>
          </a:p>
          <a:p>
            <a:pPr>
              <a:lnSpc>
                <a:spcPct val="100000"/>
              </a:lnSpc>
              <a:spcBef>
                <a:spcPts val="0"/>
              </a:spcBef>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Jacob, M. M., </a:t>
            </a:r>
            <a:r>
              <a:rPr lang="en-US" sz="1200" err="1">
                <a:latin typeface="Arial"/>
                <a:cs typeface="Arial"/>
              </a:rPr>
              <a:t>Sabzalian</a:t>
            </a:r>
            <a:r>
              <a:rPr lang="en-US" sz="1200">
                <a:latin typeface="Arial"/>
                <a:cs typeface="Arial"/>
              </a:rPr>
              <a:t>, L., Johnson, S. R., Jansen, J., &amp; Morse, G. S. (2019). “We Need to Make Action NOW, to Help Keep the Language Alive”: Navigating tensions of engaging Indigenous educational values in university education. </a:t>
            </a:r>
            <a:r>
              <a:rPr lang="en-US" sz="1200" i="1">
                <a:latin typeface="Arial"/>
                <a:cs typeface="Arial"/>
              </a:rPr>
              <a:t>American Journal of Community Psychology</a:t>
            </a:r>
            <a:r>
              <a:rPr lang="en-US" sz="1200">
                <a:latin typeface="Arial"/>
                <a:cs typeface="Arial"/>
              </a:rPr>
              <a:t>, </a:t>
            </a:r>
            <a:r>
              <a:rPr lang="en-US" sz="1200" i="1">
                <a:latin typeface="Arial"/>
                <a:cs typeface="Arial"/>
              </a:rPr>
              <a:t>64</a:t>
            </a:r>
            <a:r>
              <a:rPr lang="en-US" sz="1200">
                <a:latin typeface="Arial"/>
                <a:cs typeface="Arial"/>
              </a:rPr>
              <a:t>(1-2), 126–136. </a:t>
            </a:r>
            <a:r>
              <a:rPr lang="en-US" sz="1200">
                <a:solidFill>
                  <a:srgbClr val="353864"/>
                </a:solidFill>
                <a:latin typeface="Arial"/>
                <a:cs typeface="Arial"/>
                <a:hlinkClick r:id="rId8"/>
              </a:rPr>
              <a:t>https://doi.org/10.1002/ajcp.12374</a:t>
            </a:r>
            <a:r>
              <a:rPr lang="en-US" sz="1200">
                <a:latin typeface="Arial"/>
                <a:cs typeface="Arial"/>
              </a:rPr>
              <a:t> </a:t>
            </a:r>
            <a:endParaRPr lang="en-US" sz="1200">
              <a:latin typeface="Calibri" panose="020F0502020204030204"/>
              <a:cs typeface="Calibri" panose="020F0502020204030204"/>
            </a:endParaRPr>
          </a:p>
          <a:p>
            <a:pPr marL="0" indent="0">
              <a:lnSpc>
                <a:spcPct val="100000"/>
              </a:lnSpc>
              <a:spcBef>
                <a:spcPts val="0"/>
              </a:spcBef>
              <a:buNone/>
            </a:pPr>
            <a:endParaRPr lang="en-US" sz="1200">
              <a:latin typeface="Arial"/>
              <a:cs typeface="Arial"/>
            </a:endParaRPr>
          </a:p>
          <a:p>
            <a:pPr marL="0" indent="0">
              <a:lnSpc>
                <a:spcPct val="100000"/>
              </a:lnSpc>
              <a:spcBef>
                <a:spcPts val="0"/>
              </a:spcBef>
              <a:buNone/>
            </a:pPr>
            <a:r>
              <a:rPr lang="en-US" sz="1200">
                <a:latin typeface="Arial"/>
                <a:cs typeface="Arial"/>
              </a:rPr>
              <a:t>Mays, V. M., Echo-Hawk, A., Cochran, S. D., &amp; Akee, R. (2022). Data equity in American Indian/Alaska Native populations: Respecting sovereign nations’ right to meaningful and usable COVID-19 data. </a:t>
            </a:r>
            <a:r>
              <a:rPr lang="en-US" sz="1200" i="1">
                <a:latin typeface="Arial"/>
                <a:cs typeface="Arial"/>
              </a:rPr>
              <a:t>American Journal of Public Health (1971)</a:t>
            </a:r>
            <a:r>
              <a:rPr lang="en-US" sz="1200">
                <a:latin typeface="Arial"/>
                <a:cs typeface="Arial"/>
              </a:rPr>
              <a:t>, </a:t>
            </a:r>
            <a:r>
              <a:rPr lang="en-US" sz="1200" i="1">
                <a:latin typeface="Arial"/>
                <a:cs typeface="Arial"/>
              </a:rPr>
              <a:t>112</a:t>
            </a:r>
            <a:r>
              <a:rPr lang="en-US" sz="1200">
                <a:latin typeface="Arial"/>
                <a:cs typeface="Arial"/>
              </a:rPr>
              <a:t>(10), 1416–1420. </a:t>
            </a:r>
            <a:r>
              <a:rPr lang="en-US" sz="1200">
                <a:solidFill>
                  <a:srgbClr val="353864"/>
                </a:solidFill>
                <a:latin typeface="Arial"/>
                <a:cs typeface="Arial"/>
                <a:hlinkClick r:id="rId9"/>
              </a:rPr>
              <a:t>https://doi.org/10.2105/AJPH.2022.307043</a:t>
            </a:r>
            <a:r>
              <a:rPr lang="en-US" sz="1200">
                <a:latin typeface="Arial"/>
                <a:cs typeface="Arial"/>
              </a:rPr>
              <a:t> </a:t>
            </a:r>
            <a:endParaRPr lang="en-US" sz="1200">
              <a:solidFill>
                <a:srgbClr val="808080"/>
              </a:solidFill>
              <a:latin typeface="Arial"/>
              <a:cs typeface="Arial"/>
            </a:endParaRPr>
          </a:p>
          <a:p>
            <a:pPr marL="0" indent="0">
              <a:lnSpc>
                <a:spcPct val="100000"/>
              </a:lnSpc>
              <a:spcBef>
                <a:spcPts val="0"/>
              </a:spcBef>
              <a:buNone/>
            </a:pPr>
            <a:endParaRPr lang="en-US" sz="1100">
              <a:solidFill>
                <a:srgbClr val="808080"/>
              </a:solidFill>
              <a:latin typeface="Arial"/>
              <a:cs typeface="Arial"/>
            </a:endParaRPr>
          </a:p>
          <a:p>
            <a:pPr marL="0" indent="0">
              <a:lnSpc>
                <a:spcPct val="100000"/>
              </a:lnSpc>
              <a:spcBef>
                <a:spcPts val="0"/>
              </a:spcBef>
              <a:buNone/>
            </a:pPr>
            <a:endParaRPr lang="en-US" sz="1100">
              <a:latin typeface="Arial"/>
              <a:cs typeface="Arial"/>
            </a:endParaRPr>
          </a:p>
          <a:p>
            <a:pPr marL="0" indent="0">
              <a:lnSpc>
                <a:spcPct val="100000"/>
              </a:lnSpc>
              <a:spcBef>
                <a:spcPts val="0"/>
              </a:spcBef>
              <a:buNone/>
            </a:pPr>
            <a:endParaRPr lang="en-US" sz="1200">
              <a:latin typeface="Arial"/>
              <a:cs typeface="Arial"/>
            </a:endParaRPr>
          </a:p>
        </p:txBody>
      </p:sp>
    </p:spTree>
    <p:extLst>
      <p:ext uri="{BB962C8B-B14F-4D97-AF65-F5344CB8AC3E}">
        <p14:creationId xmlns:p14="http://schemas.microsoft.com/office/powerpoint/2010/main" val="375150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p:txBody>
          <a:bodyPr/>
          <a:lstStyle/>
          <a:p>
            <a:r>
              <a:rPr lang="en-US" b="1">
                <a:solidFill>
                  <a:srgbClr val="725689"/>
                </a:solidFill>
                <a:latin typeface="Franklin Gothic"/>
                <a:ea typeface="Calibri Light"/>
                <a:cs typeface="Calibri Light"/>
              </a:rPr>
              <a:t>Bibliography</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838200" y="1523464"/>
            <a:ext cx="10515600" cy="5150208"/>
          </a:xfrm>
        </p:spPr>
        <p:txBody>
          <a:bodyPr vert="horz" lIns="91440" tIns="45720" rIns="91440" bIns="45720" rtlCol="0" anchor="t">
            <a:noAutofit/>
          </a:bodyPr>
          <a:lstStyle/>
          <a:p>
            <a:pPr marL="0" indent="0">
              <a:lnSpc>
                <a:spcPct val="100000"/>
              </a:lnSpc>
              <a:spcBef>
                <a:spcPts val="0"/>
              </a:spcBef>
              <a:buNone/>
            </a:pPr>
            <a:endParaRPr lang="en-US" sz="1200">
              <a:solidFill>
                <a:srgbClr val="000000"/>
              </a:solidFill>
              <a:latin typeface="Arial"/>
              <a:cs typeface="Arial"/>
            </a:endParaRPr>
          </a:p>
          <a:p>
            <a:pPr marL="0" indent="0">
              <a:lnSpc>
                <a:spcPct val="100000"/>
              </a:lnSpc>
              <a:spcBef>
                <a:spcPts val="0"/>
              </a:spcBef>
              <a:buNone/>
            </a:pPr>
            <a:r>
              <a:rPr lang="en-US" sz="1200">
                <a:latin typeface="Arial"/>
                <a:cs typeface="Arial"/>
              </a:rPr>
              <a:t>Rasmus, S. M., Whitesell, N. R., Mousseau, A., &amp; Allen, J. (2020). An intervention science to advance underrepresented perspectives and Indigenous Self-Determination in health. </a:t>
            </a:r>
            <a:r>
              <a:rPr lang="en-US" sz="1200" i="1">
                <a:latin typeface="Arial"/>
                <a:cs typeface="Arial"/>
              </a:rPr>
              <a:t>Prevention Science</a:t>
            </a:r>
            <a:r>
              <a:rPr lang="en-US" sz="1200">
                <a:latin typeface="Arial"/>
                <a:cs typeface="Arial"/>
              </a:rPr>
              <a:t>, </a:t>
            </a:r>
            <a:r>
              <a:rPr lang="en-US" sz="1200" i="1">
                <a:latin typeface="Arial"/>
                <a:cs typeface="Arial"/>
              </a:rPr>
              <a:t>21</a:t>
            </a:r>
            <a:r>
              <a:rPr lang="en-US" sz="1200">
                <a:latin typeface="Arial"/>
                <a:cs typeface="Arial"/>
              </a:rPr>
              <a:t>(Suppl 1), 83–92. </a:t>
            </a:r>
            <a:r>
              <a:rPr lang="en-US" sz="1200">
                <a:solidFill>
                  <a:srgbClr val="353864"/>
                </a:solidFill>
                <a:latin typeface="Arial"/>
                <a:cs typeface="Arial"/>
                <a:hlinkClick r:id="rId3"/>
              </a:rPr>
              <a:t>https://doi.org/10.1007/s11121-019-01025-1</a:t>
            </a:r>
            <a:r>
              <a:rPr lang="en-US" sz="1200">
                <a:latin typeface="Arial"/>
                <a:cs typeface="Arial"/>
              </a:rPr>
              <a:t> </a:t>
            </a:r>
            <a:endParaRPr lang="en-US" sz="1200">
              <a:solidFill>
                <a:srgbClr val="808080"/>
              </a:solidFill>
              <a:latin typeface="Arial"/>
              <a:cs typeface="Arial"/>
            </a:endParaRPr>
          </a:p>
          <a:p>
            <a:pPr marL="0" indent="0">
              <a:lnSpc>
                <a:spcPct val="100000"/>
              </a:lnSpc>
              <a:spcBef>
                <a:spcPts val="0"/>
              </a:spcBef>
              <a:buNone/>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Straits, K. J. E., </a:t>
            </a:r>
            <a:r>
              <a:rPr lang="en-US" sz="1200" err="1">
                <a:latin typeface="Arial"/>
                <a:cs typeface="Arial"/>
              </a:rPr>
              <a:t>deMaría</a:t>
            </a:r>
            <a:r>
              <a:rPr lang="en-US" sz="1200">
                <a:latin typeface="Arial"/>
                <a:cs typeface="Arial"/>
              </a:rPr>
              <a:t>, J., &amp; Tafoya, N. (2019). Place of strength: Indigenous artists and Indigenous Knowledge is prevention science. </a:t>
            </a:r>
            <a:r>
              <a:rPr lang="en-US" sz="1200" i="1">
                <a:latin typeface="Arial"/>
                <a:cs typeface="Arial"/>
              </a:rPr>
              <a:t>American Journal of Community Psychology</a:t>
            </a:r>
            <a:r>
              <a:rPr lang="en-US" sz="1200">
                <a:latin typeface="Arial"/>
                <a:cs typeface="Arial"/>
              </a:rPr>
              <a:t>, </a:t>
            </a:r>
            <a:r>
              <a:rPr lang="en-US" sz="1200" i="1">
                <a:latin typeface="Arial"/>
                <a:cs typeface="Arial"/>
              </a:rPr>
              <a:t>64</a:t>
            </a:r>
            <a:r>
              <a:rPr lang="en-US" sz="1200">
                <a:latin typeface="Arial"/>
                <a:cs typeface="Arial"/>
              </a:rPr>
              <a:t>(1-2), 96–106. </a:t>
            </a:r>
            <a:r>
              <a:rPr lang="en-US" sz="1200">
                <a:solidFill>
                  <a:srgbClr val="353864"/>
                </a:solidFill>
                <a:latin typeface="Arial"/>
                <a:cs typeface="Arial"/>
                <a:hlinkClick r:id="rId4"/>
              </a:rPr>
              <a:t>https://doi.org/10.1002/ajcp.12376</a:t>
            </a:r>
            <a:r>
              <a:rPr lang="en-US" sz="1200">
                <a:latin typeface="Arial"/>
                <a:cs typeface="Arial"/>
              </a:rPr>
              <a:t> </a:t>
            </a:r>
            <a:endParaRPr lang="en-US" sz="1200">
              <a:solidFill>
                <a:srgbClr val="808080"/>
              </a:solidFill>
              <a:latin typeface="Arial"/>
              <a:cs typeface="Arial"/>
            </a:endParaRPr>
          </a:p>
          <a:p>
            <a:pPr marL="0" indent="0">
              <a:lnSpc>
                <a:spcPct val="100000"/>
              </a:lnSpc>
              <a:spcBef>
                <a:spcPts val="0"/>
              </a:spcBef>
              <a:buNone/>
            </a:pPr>
            <a:endParaRPr lang="en-US" sz="1200">
              <a:solidFill>
                <a:srgbClr val="808080"/>
              </a:solidFill>
              <a:latin typeface="Arial"/>
              <a:cs typeface="Arial"/>
            </a:endParaRPr>
          </a:p>
          <a:p>
            <a:pPr marL="0" indent="0">
              <a:lnSpc>
                <a:spcPct val="100000"/>
              </a:lnSpc>
              <a:spcBef>
                <a:spcPts val="0"/>
              </a:spcBef>
              <a:buNone/>
            </a:pPr>
            <a:r>
              <a:rPr lang="en-US" sz="1200">
                <a:latin typeface="Arial"/>
                <a:cs typeface="Arial"/>
              </a:rPr>
              <a:t>Walters, K. L., Johnson-Jennings, M., Stroud, S., Rasmus, S., Charles, B., John, S., Allen, J., </a:t>
            </a:r>
            <a:r>
              <a:rPr lang="en-US" sz="1200" err="1">
                <a:latin typeface="Arial"/>
                <a:cs typeface="Arial"/>
              </a:rPr>
              <a:t>Kaholokula</a:t>
            </a:r>
            <a:r>
              <a:rPr lang="en-US" sz="1200">
                <a:latin typeface="Arial"/>
                <a:cs typeface="Arial"/>
              </a:rPr>
              <a:t>, J. K., Look, M. A., de Silva, M., Lowe, J., Baldwin, J. A., Lawrence, G., Brooks, J., Noonan, C. W., Belcourt, A., </a:t>
            </a:r>
            <a:r>
              <a:rPr lang="en-US" sz="1200" err="1">
                <a:latin typeface="Arial"/>
                <a:cs typeface="Arial"/>
              </a:rPr>
              <a:t>Quintana</a:t>
            </a:r>
            <a:r>
              <a:rPr lang="en-US" sz="1200">
                <a:latin typeface="Arial"/>
                <a:cs typeface="Arial"/>
              </a:rPr>
              <a:t>, E., Semmens, E. O., &amp; </a:t>
            </a:r>
            <a:r>
              <a:rPr lang="en-US" sz="1200" err="1">
                <a:latin typeface="Arial"/>
                <a:cs typeface="Arial"/>
              </a:rPr>
              <a:t>Boulafentis</a:t>
            </a:r>
            <a:r>
              <a:rPr lang="en-US" sz="1200">
                <a:latin typeface="Arial"/>
                <a:cs typeface="Arial"/>
              </a:rPr>
              <a:t>, J. (2020). Growing from Our Roots: Strategies for developing culturally grounded health promotion interventions in American Indian, Alaska Native, and Native Hawaiian Communities. </a:t>
            </a:r>
            <a:r>
              <a:rPr lang="en-US" sz="1200" i="1">
                <a:latin typeface="Arial"/>
                <a:cs typeface="Arial"/>
              </a:rPr>
              <a:t>Prevention Science</a:t>
            </a:r>
            <a:r>
              <a:rPr lang="en-US" sz="1200">
                <a:latin typeface="Arial"/>
                <a:cs typeface="Arial"/>
              </a:rPr>
              <a:t>, </a:t>
            </a:r>
            <a:r>
              <a:rPr lang="en-US" sz="1200" i="1">
                <a:latin typeface="Arial"/>
                <a:cs typeface="Arial"/>
              </a:rPr>
              <a:t>21</a:t>
            </a:r>
            <a:r>
              <a:rPr lang="en-US" sz="1200">
                <a:latin typeface="Arial"/>
                <a:cs typeface="Arial"/>
              </a:rPr>
              <a:t>(Suppl 1), 54–64. </a:t>
            </a:r>
            <a:r>
              <a:rPr lang="en-US" sz="1200">
                <a:solidFill>
                  <a:srgbClr val="353864"/>
                </a:solidFill>
                <a:latin typeface="Arial"/>
                <a:cs typeface="Arial"/>
                <a:hlinkClick r:id="rId5"/>
              </a:rPr>
              <a:t>https://doi.org/10.1007/s11121-018-0952-z</a:t>
            </a:r>
            <a:r>
              <a:rPr lang="en-US" sz="1200">
                <a:latin typeface="Arial"/>
                <a:cs typeface="Arial"/>
              </a:rPr>
              <a:t> </a:t>
            </a:r>
            <a:endParaRPr lang="en-US" sz="1200"/>
          </a:p>
          <a:p>
            <a:endParaRPr lang="en-US">
              <a:ea typeface="Calibri"/>
              <a:cs typeface="Calibri"/>
            </a:endParaRPr>
          </a:p>
        </p:txBody>
      </p:sp>
    </p:spTree>
    <p:extLst>
      <p:ext uri="{BB962C8B-B14F-4D97-AF65-F5344CB8AC3E}">
        <p14:creationId xmlns:p14="http://schemas.microsoft.com/office/powerpoint/2010/main" val="211555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996D-41CE-ECF3-34C5-51B47FB077B0}"/>
              </a:ext>
            </a:extLst>
          </p:cNvPr>
          <p:cNvSpPr>
            <a:spLocks noGrp="1"/>
          </p:cNvSpPr>
          <p:nvPr>
            <p:ph type="ctrTitle"/>
          </p:nvPr>
        </p:nvSpPr>
        <p:spPr>
          <a:xfrm>
            <a:off x="3269225" y="1085286"/>
            <a:ext cx="5776452" cy="963409"/>
          </a:xfrm>
        </p:spPr>
        <p:txBody>
          <a:bodyPr>
            <a:normAutofit/>
          </a:bodyPr>
          <a:lstStyle/>
          <a:p>
            <a:r>
              <a:rPr lang="en-US" sz="5400" b="1">
                <a:solidFill>
                  <a:srgbClr val="FBB612"/>
                </a:solidFill>
                <a:latin typeface="Franklin Gothic"/>
                <a:ea typeface="Calibri Light"/>
                <a:cs typeface="Calibri Light"/>
              </a:rPr>
              <a:t>Citation</a:t>
            </a:r>
            <a:endParaRPr lang="en-US">
              <a:solidFill>
                <a:srgbClr val="FBB612"/>
              </a:solidFill>
            </a:endParaRPr>
          </a:p>
        </p:txBody>
      </p:sp>
      <p:sp>
        <p:nvSpPr>
          <p:cNvPr id="3" name="Subtitle 2">
            <a:extLst>
              <a:ext uri="{FF2B5EF4-FFF2-40B4-BE49-F238E27FC236}">
                <a16:creationId xmlns:a16="http://schemas.microsoft.com/office/drawing/2014/main" id="{6213F199-DD85-2053-4EE2-4A5695533E15}"/>
              </a:ext>
            </a:extLst>
          </p:cNvPr>
          <p:cNvSpPr>
            <a:spLocks noGrp="1"/>
          </p:cNvSpPr>
          <p:nvPr>
            <p:ph type="subTitle" idx="1"/>
          </p:nvPr>
        </p:nvSpPr>
        <p:spPr>
          <a:xfrm>
            <a:off x="2335162" y="2431360"/>
            <a:ext cx="7644581" cy="1655762"/>
          </a:xfrm>
        </p:spPr>
        <p:txBody>
          <a:bodyPr vert="horz" lIns="91440" tIns="45720" rIns="91440" bIns="45720" rtlCol="0" anchor="t">
            <a:normAutofit/>
          </a:bodyPr>
          <a:lstStyle/>
          <a:p>
            <a:r>
              <a:rPr lang="en">
                <a:solidFill>
                  <a:srgbClr val="353864"/>
                </a:solidFill>
                <a:latin typeface="Arial"/>
                <a:ea typeface="Calibri"/>
                <a:cs typeface="Arial"/>
              </a:rPr>
              <a:t>Parker, M., Largo, D., Benally, T., Oré, C.E. (2023). Indigenous social determinants of health: training modules. University of Washington: Seven Directions. [link to website pdf]</a:t>
            </a:r>
            <a:endParaRPr lang="en-US">
              <a:ea typeface="Calibri" panose="020F0502020204030204"/>
              <a:cs typeface="Calibri" panose="020F0502020204030204"/>
            </a:endParaRPr>
          </a:p>
        </p:txBody>
      </p:sp>
      <p:pic>
        <p:nvPicPr>
          <p:cNvPr id="5" name="Picture 4" descr="A black and white sign with purple text&#10;&#10;Description automatically generated">
            <a:extLst>
              <a:ext uri="{FF2B5EF4-FFF2-40B4-BE49-F238E27FC236}">
                <a16:creationId xmlns:a16="http://schemas.microsoft.com/office/drawing/2014/main" id="{52D0EFD9-96BE-4085-08AC-C3E3B2CA2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826" y="5572712"/>
            <a:ext cx="3777014" cy="995031"/>
          </a:xfrm>
          <a:prstGeom prst="rect">
            <a:avLst/>
          </a:prstGeom>
        </p:spPr>
      </p:pic>
    </p:spTree>
    <p:extLst>
      <p:ext uri="{BB962C8B-B14F-4D97-AF65-F5344CB8AC3E}">
        <p14:creationId xmlns:p14="http://schemas.microsoft.com/office/powerpoint/2010/main" val="43790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32F5-18B3-0F41-566A-4953AC0914A3}"/>
              </a:ext>
            </a:extLst>
          </p:cNvPr>
          <p:cNvSpPr>
            <a:spLocks noGrp="1"/>
          </p:cNvSpPr>
          <p:nvPr>
            <p:ph type="title"/>
          </p:nvPr>
        </p:nvSpPr>
        <p:spPr/>
        <p:txBody>
          <a:bodyPr/>
          <a:lstStyle/>
          <a:p>
            <a:r>
              <a:rPr lang="en-US" b="1">
                <a:solidFill>
                  <a:srgbClr val="725689"/>
                </a:solidFill>
                <a:latin typeface="Franklin Gothic"/>
                <a:ea typeface="Calibri Light"/>
                <a:cs typeface="Calibri Light"/>
              </a:rPr>
              <a:t>Acknowledgments</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4F58E9A6-516B-27C8-6C28-DAC961D36579}"/>
              </a:ext>
            </a:extLst>
          </p:cNvPr>
          <p:cNvSpPr>
            <a:spLocks noGrp="1"/>
          </p:cNvSpPr>
          <p:nvPr>
            <p:ph idx="1"/>
          </p:nvPr>
        </p:nvSpPr>
        <p:spPr>
          <a:xfrm>
            <a:off x="838200" y="1825625"/>
            <a:ext cx="8043747" cy="4351338"/>
          </a:xfrm>
        </p:spPr>
        <p:txBody>
          <a:bodyPr vert="horz" lIns="91440" tIns="45720" rIns="91440" bIns="45720" rtlCol="0" anchor="t">
            <a:normAutofit/>
          </a:bodyPr>
          <a:lstStyle/>
          <a:p>
            <a:pPr marL="0" indent="0">
              <a:buNone/>
            </a:pPr>
            <a:r>
              <a:rPr lang="en-US" sz="2400">
                <a:latin typeface="Arial"/>
                <a:ea typeface="Calibri" panose="020F0502020204030204"/>
                <a:cs typeface="Arial"/>
              </a:rPr>
              <a:t>This project is supported by the Centers for Disease Control and Prevention (CDC) of the U.S. Department of Health and Human Services (HHS) as part of a financial assistance award to the National Network of Public Health Institutes (NNPHI) totaling $375,000 with 100 percent funded by CDC/HHS (Award #s 1 NU38OT000303-01-00, 5 NU38OT000303-04-00, and 5 NU38OT000303-03-00). NNPHI has collaborated with Seven Directions at the University of Washington, and the CDC’s Office of Tribal Affairs and Strategic Alliances, on this effort.  </a:t>
            </a:r>
            <a:endParaRPr lang="en-US" sz="2400">
              <a:ea typeface="Calibri" panose="020F0502020204030204"/>
              <a:cs typeface="Calibri" panose="020F0502020204030204"/>
            </a:endParaRPr>
          </a:p>
        </p:txBody>
      </p:sp>
    </p:spTree>
    <p:extLst>
      <p:ext uri="{BB962C8B-B14F-4D97-AF65-F5344CB8AC3E}">
        <p14:creationId xmlns:p14="http://schemas.microsoft.com/office/powerpoint/2010/main" val="336772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7916-59EA-412B-02D8-F108E25C827D}"/>
              </a:ext>
            </a:extLst>
          </p:cNvPr>
          <p:cNvSpPr>
            <a:spLocks noGrp="1"/>
          </p:cNvSpPr>
          <p:nvPr>
            <p:ph type="title"/>
          </p:nvPr>
        </p:nvSpPr>
        <p:spPr>
          <a:xfrm>
            <a:off x="838200" y="152213"/>
            <a:ext cx="10515600" cy="1325563"/>
          </a:xfrm>
        </p:spPr>
        <p:txBody>
          <a:bodyPr/>
          <a:lstStyle/>
          <a:p>
            <a:r>
              <a:rPr lang="en-US" b="1">
                <a:solidFill>
                  <a:srgbClr val="725689"/>
                </a:solidFill>
                <a:latin typeface="Franklin Gothic"/>
                <a:ea typeface="Calibri Light"/>
                <a:cs typeface="Calibri Light"/>
              </a:rPr>
              <a:t>Purpose and Learning Objectives</a:t>
            </a:r>
            <a:endParaRPr lang="en-US" b="1">
              <a:solidFill>
                <a:srgbClr val="725689"/>
              </a:solidFill>
              <a:latin typeface="Franklin Gothic"/>
            </a:endParaRPr>
          </a:p>
        </p:txBody>
      </p:sp>
      <p:sp>
        <p:nvSpPr>
          <p:cNvPr id="3" name="Content Placeholder 2">
            <a:extLst>
              <a:ext uri="{FF2B5EF4-FFF2-40B4-BE49-F238E27FC236}">
                <a16:creationId xmlns:a16="http://schemas.microsoft.com/office/drawing/2014/main" id="{D0B46A79-668B-B3D9-3536-6DB3F0C81D65}"/>
              </a:ext>
            </a:extLst>
          </p:cNvPr>
          <p:cNvSpPr>
            <a:spLocks noGrp="1"/>
          </p:cNvSpPr>
          <p:nvPr>
            <p:ph idx="1"/>
          </p:nvPr>
        </p:nvSpPr>
        <p:spPr>
          <a:xfrm>
            <a:off x="782171" y="1298225"/>
            <a:ext cx="10908890" cy="5214796"/>
          </a:xfrm>
        </p:spPr>
        <p:txBody>
          <a:bodyPr vert="horz" lIns="91440" tIns="45720" rIns="91440" bIns="45720" rtlCol="0" anchor="t">
            <a:noAutofit/>
          </a:bodyPr>
          <a:lstStyle/>
          <a:p>
            <a:pPr marL="0" indent="0">
              <a:lnSpc>
                <a:spcPct val="100000"/>
              </a:lnSpc>
              <a:spcBef>
                <a:spcPts val="0"/>
              </a:spcBef>
              <a:buNone/>
            </a:pPr>
            <a:r>
              <a:rPr lang="en-US" sz="2200" dirty="0">
                <a:latin typeface="Arial"/>
                <a:cs typeface="Arial"/>
              </a:rPr>
              <a:t>This module supports the defining and applying Indigenous Social Determinants of Health (ISDOH) to public health and health-related work. The activities provide attendees with an opportunity to identify and describe ISDOH in their own community. </a:t>
            </a:r>
          </a:p>
          <a:p>
            <a:pPr marL="0" indent="0">
              <a:lnSpc>
                <a:spcPct val="100000"/>
              </a:lnSpc>
              <a:spcBef>
                <a:spcPts val="0"/>
              </a:spcBef>
              <a:buNone/>
            </a:pPr>
            <a:endParaRPr lang="en-US" sz="2200">
              <a:latin typeface="Arial"/>
              <a:cs typeface="Arial"/>
            </a:endParaRPr>
          </a:p>
          <a:p>
            <a:pPr marL="0" indent="0">
              <a:lnSpc>
                <a:spcPct val="100000"/>
              </a:lnSpc>
              <a:spcBef>
                <a:spcPts val="0"/>
              </a:spcBef>
              <a:spcAft>
                <a:spcPts val="1200"/>
              </a:spcAft>
              <a:buNone/>
            </a:pPr>
            <a:r>
              <a:rPr lang="en-US" sz="2200" b="1" dirty="0">
                <a:latin typeface="Arial"/>
                <a:ea typeface="Calibri"/>
                <a:cs typeface="Arial"/>
              </a:rPr>
              <a:t>Learning Objectives: </a:t>
            </a:r>
            <a:endParaRPr lang="en-US" sz="2200" dirty="0">
              <a:latin typeface="Arial"/>
              <a:ea typeface="Calibri"/>
              <a:cs typeface="Arial"/>
            </a:endParaRPr>
          </a:p>
          <a:p>
            <a:pPr marL="0" indent="0">
              <a:lnSpc>
                <a:spcPct val="100000"/>
              </a:lnSpc>
              <a:spcBef>
                <a:spcPts val="0"/>
              </a:spcBef>
              <a:spcAft>
                <a:spcPts val="1200"/>
              </a:spcAft>
              <a:buNone/>
            </a:pPr>
            <a:r>
              <a:rPr lang="en-US" sz="2000" dirty="0">
                <a:latin typeface="Arial"/>
                <a:ea typeface="Calibri"/>
                <a:cs typeface="Arial"/>
              </a:rPr>
              <a:t>At the end of this module, attendees will be able to:</a:t>
            </a:r>
          </a:p>
          <a:p>
            <a:pPr marL="342900" indent="-342900">
              <a:lnSpc>
                <a:spcPct val="100000"/>
              </a:lnSpc>
              <a:spcBef>
                <a:spcPts val="0"/>
              </a:spcBef>
              <a:spcAft>
                <a:spcPts val="1200"/>
              </a:spcAft>
            </a:pPr>
            <a:r>
              <a:rPr lang="en-US" sz="2000" dirty="0">
                <a:latin typeface="Arial"/>
                <a:cs typeface="Arial"/>
              </a:rPr>
              <a:t>Define the term Indigenous Social Determinants of Health (ISDOH)</a:t>
            </a:r>
            <a:endParaRPr lang="en-US" sz="2000" dirty="0">
              <a:latin typeface="Arial"/>
              <a:ea typeface="Calibri"/>
              <a:cs typeface="Arial"/>
            </a:endParaRPr>
          </a:p>
          <a:p>
            <a:pPr marL="342900" indent="-342900">
              <a:lnSpc>
                <a:spcPct val="100000"/>
              </a:lnSpc>
              <a:spcBef>
                <a:spcPts val="0"/>
              </a:spcBef>
              <a:spcAft>
                <a:spcPts val="1200"/>
              </a:spcAft>
            </a:pPr>
            <a:r>
              <a:rPr lang="en-US" sz="2000" dirty="0">
                <a:latin typeface="Arial"/>
                <a:ea typeface="Calibri"/>
                <a:cs typeface="Arial"/>
              </a:rPr>
              <a:t>Connect the ISDOH factors with specific American Indian and Alaska Native communities</a:t>
            </a:r>
            <a:endParaRPr lang="en-US" sz="2000" dirty="0">
              <a:ea typeface="Calibri" panose="020F0502020204030204"/>
              <a:cs typeface="Calibri" panose="020F0502020204030204"/>
            </a:endParaRPr>
          </a:p>
          <a:p>
            <a:pPr marL="342900" indent="-342900">
              <a:lnSpc>
                <a:spcPct val="100000"/>
              </a:lnSpc>
              <a:spcBef>
                <a:spcPts val="0"/>
              </a:spcBef>
              <a:spcAft>
                <a:spcPts val="1200"/>
              </a:spcAft>
            </a:pPr>
            <a:r>
              <a:rPr lang="en-US" sz="2000" dirty="0">
                <a:latin typeface="Arial"/>
                <a:cs typeface="Arial"/>
              </a:rPr>
              <a:t>Recognize that an ISDOH framework can address unique cultural and contextual needs and present their effect on health and wellness for American Indian and Alaska Native communities. </a:t>
            </a:r>
            <a:endParaRPr lang="en-US" sz="2000" dirty="0">
              <a:latin typeface="Calibri"/>
              <a:ea typeface="Calibri"/>
              <a:cs typeface="Calibri"/>
            </a:endParaRPr>
          </a:p>
          <a:p>
            <a:pPr marL="342900" indent="-342900">
              <a:lnSpc>
                <a:spcPct val="100000"/>
              </a:lnSpc>
              <a:spcBef>
                <a:spcPts val="0"/>
              </a:spcBef>
              <a:spcAft>
                <a:spcPts val="1200"/>
              </a:spcAft>
            </a:pPr>
            <a:r>
              <a:rPr lang="en-US" sz="2000" dirty="0">
                <a:latin typeface="Arial"/>
                <a:ea typeface="Calibri"/>
                <a:cs typeface="Arial"/>
              </a:rPr>
              <a:t>Describe how to use an ISDOH framework to conduct assessment, develop programs, and advocate for policies (tribal, county, state, federal). </a:t>
            </a:r>
            <a:endParaRPr lang="en-US" sz="2000" dirty="0">
              <a:latin typeface="Calibri"/>
              <a:ea typeface="Calibri"/>
              <a:cs typeface="Calibri"/>
            </a:endParaRPr>
          </a:p>
          <a:p>
            <a:endParaRPr lang="en-US">
              <a:ea typeface="Calibri"/>
              <a:cs typeface="Calibri"/>
            </a:endParaRPr>
          </a:p>
        </p:txBody>
      </p:sp>
    </p:spTree>
    <p:extLst>
      <p:ext uri="{BB962C8B-B14F-4D97-AF65-F5344CB8AC3E}">
        <p14:creationId xmlns:p14="http://schemas.microsoft.com/office/powerpoint/2010/main" val="138875939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948489" y="224757"/>
            <a:ext cx="10515600" cy="1325563"/>
          </a:xfrm>
        </p:spPr>
        <p:txBody>
          <a:bodyPr>
            <a:normAutofit/>
          </a:bodyPr>
          <a:lstStyle/>
          <a:p>
            <a:r>
              <a:rPr lang="en-US" sz="3500" b="1">
                <a:solidFill>
                  <a:srgbClr val="725689"/>
                </a:solidFill>
                <a:latin typeface="Franklin Gothic"/>
                <a:cs typeface="Calibri Light"/>
              </a:rPr>
              <a:t>What are Indigenous Social Determinants of Health? </a:t>
            </a:r>
          </a:p>
        </p:txBody>
      </p:sp>
      <p:sp>
        <p:nvSpPr>
          <p:cNvPr id="4" name="Rectangle 3">
            <a:extLst>
              <a:ext uri="{FF2B5EF4-FFF2-40B4-BE49-F238E27FC236}">
                <a16:creationId xmlns:a16="http://schemas.microsoft.com/office/drawing/2014/main" id="{8B997EEB-297C-2DE2-B630-0EBCD5BD4693}"/>
              </a:ext>
              <a:ext uri="{C183D7F6-B498-43B3-948B-1728B52AA6E4}">
                <adec:decorative xmlns:adec="http://schemas.microsoft.com/office/drawing/2017/decorative" val="1"/>
              </a:ext>
            </a:extLst>
          </p:cNvPr>
          <p:cNvSpPr/>
          <p:nvPr/>
        </p:nvSpPr>
        <p:spPr>
          <a:xfrm>
            <a:off x="2731120" y="1325829"/>
            <a:ext cx="6912026" cy="1269840"/>
          </a:xfrm>
          <a:prstGeom prst="rect">
            <a:avLst/>
          </a:prstGeom>
          <a:noFill/>
          <a:ln w="28575">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sp>
        <p:nvSpPr>
          <p:cNvPr id="7" name="TextBox 4">
            <a:extLst>
              <a:ext uri="{FF2B5EF4-FFF2-40B4-BE49-F238E27FC236}">
                <a16:creationId xmlns:a16="http://schemas.microsoft.com/office/drawing/2014/main" id="{5A9979E8-7825-7B51-9037-E2ABC6294EF6}"/>
              </a:ext>
            </a:extLst>
          </p:cNvPr>
          <p:cNvSpPr txBox="1"/>
          <p:nvPr/>
        </p:nvSpPr>
        <p:spPr>
          <a:xfrm>
            <a:off x="2452538" y="1450757"/>
            <a:ext cx="7492628"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b="1" i="1" dirty="0">
                <a:solidFill>
                  <a:schemeClr val="tx1"/>
                </a:solidFill>
              </a:rPr>
              <a:t>"Indigenous Social Determinants of Health are the conditions </a:t>
            </a:r>
            <a:endParaRPr lang="en-US" sz="1800" i="1" dirty="0">
              <a:solidFill>
                <a:schemeClr val="tx1"/>
              </a:solidFill>
            </a:endParaRPr>
          </a:p>
          <a:p>
            <a:pPr algn="ctr"/>
            <a:r>
              <a:rPr lang="en-US" sz="1800" b="1" i="1" dirty="0">
                <a:solidFill>
                  <a:schemeClr val="tx1"/>
                </a:solidFill>
              </a:rPr>
              <a:t>specific and unique to Indigenous communities </a:t>
            </a:r>
            <a:endParaRPr lang="en-US" sz="1800" i="1" dirty="0">
              <a:solidFill>
                <a:schemeClr val="tx1"/>
              </a:solidFill>
            </a:endParaRPr>
          </a:p>
          <a:p>
            <a:pPr algn="ctr"/>
            <a:r>
              <a:rPr lang="en-US" sz="1800" b="1" i="1" dirty="0">
                <a:solidFill>
                  <a:schemeClr val="tx1"/>
                </a:solidFill>
              </a:rPr>
              <a:t>that impact health and well-being." </a:t>
            </a:r>
            <a:endParaRPr lang="en-US" sz="1800" i="1" dirty="0">
              <a:solidFill>
                <a:schemeClr val="tx1"/>
              </a:solidFill>
            </a:endParaRPr>
          </a:p>
          <a:p>
            <a:pPr algn="ctr"/>
            <a:r>
              <a:rPr lang="en-US" sz="1200" b="1" i="1">
                <a:solidFill>
                  <a:schemeClr val="tx1"/>
                </a:solidFill>
              </a:rPr>
              <a:t>(Carroll et al., 2022)</a:t>
            </a:r>
            <a:endParaRPr lang="en-US" sz="1200" i="1">
              <a:solidFill>
                <a:schemeClr val="tx1"/>
              </a:solidFill>
            </a:endParaRPr>
          </a:p>
        </p:txBody>
      </p:sp>
      <p:sp>
        <p:nvSpPr>
          <p:cNvPr id="9" name="TextBox 1">
            <a:extLst>
              <a:ext uri="{FF2B5EF4-FFF2-40B4-BE49-F238E27FC236}">
                <a16:creationId xmlns:a16="http://schemas.microsoft.com/office/drawing/2014/main" id="{905651E2-FE24-7519-5543-4E9863CF31D8}"/>
              </a:ext>
            </a:extLst>
          </p:cNvPr>
          <p:cNvSpPr txBox="1"/>
          <p:nvPr/>
        </p:nvSpPr>
        <p:spPr>
          <a:xfrm>
            <a:off x="589529" y="2721076"/>
            <a:ext cx="11527884"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n-US" sz="1900" dirty="0"/>
              <a:t>Indigenous Social Determinants of Health are holistic, interconnected, and community centered. Several characteristics of our communities can inform our definitions of Indigenous Social Determinants of Health: </a:t>
            </a:r>
          </a:p>
          <a:p>
            <a:pPr marL="342900" indent="-342900">
              <a:spcAft>
                <a:spcPts val="1200"/>
              </a:spcAft>
              <a:buAutoNum type="arabicPeriod"/>
            </a:pPr>
            <a:r>
              <a:rPr lang="en-US" sz="1900" dirty="0"/>
              <a:t>What is the community context? What are the historical and contemporary events that affect our health?</a:t>
            </a:r>
          </a:p>
          <a:p>
            <a:pPr marL="342900" indent="-342900">
              <a:spcAft>
                <a:spcPts val="1200"/>
              </a:spcAft>
              <a:buAutoNum type="arabicPeriod"/>
            </a:pPr>
            <a:r>
              <a:rPr lang="en-US" sz="1900" dirty="0"/>
              <a:t>What aspects of our respective cultures inform our health and the health of our community?</a:t>
            </a:r>
          </a:p>
          <a:p>
            <a:pPr marL="342900" indent="-342900">
              <a:spcAft>
                <a:spcPts val="1200"/>
              </a:spcAft>
              <a:buAutoNum type="arabicPeriod"/>
            </a:pPr>
            <a:r>
              <a:rPr lang="en-US" sz="1900" dirty="0"/>
              <a:t>Tribal sovereignty offers an important tool to address public health issues. What role does it play in informing our community's health?</a:t>
            </a:r>
          </a:p>
          <a:p>
            <a:r>
              <a:rPr lang="en-US" sz="1600" dirty="0"/>
              <a:t>There are 576 American Indian and Alaska Native Nations, Tribes, Pueblos, and Villages recognized in the U.S. Each Native nations has its own history, culture, traditions, kinship, lands, and relationship to them. Major domains of Indigenous social determinants of health include Indigenous Knowledge, Language &amp; Identity, Land &amp; Kinships, and Sovereignty &amp; Governance.</a:t>
            </a:r>
          </a:p>
        </p:txBody>
      </p:sp>
    </p:spTree>
    <p:extLst>
      <p:ext uri="{BB962C8B-B14F-4D97-AF65-F5344CB8AC3E}">
        <p14:creationId xmlns:p14="http://schemas.microsoft.com/office/powerpoint/2010/main" val="2457704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cs typeface="Calibri Light"/>
              </a:rPr>
              <a:t>Indigenous Knowledge</a:t>
            </a:r>
            <a:endParaRPr lang="en-US"/>
          </a:p>
        </p:txBody>
      </p:sp>
      <p:pic>
        <p:nvPicPr>
          <p:cNvPr id="7" name="Picture 6" descr="A group of people holding signs&#10;&#10;Description automatically generated">
            <a:extLst>
              <a:ext uri="{FF2B5EF4-FFF2-40B4-BE49-F238E27FC236}">
                <a16:creationId xmlns:a16="http://schemas.microsoft.com/office/drawing/2014/main" id="{BC489DBC-ADDF-C820-5313-1AA3566B8F4E}"/>
              </a:ext>
            </a:extLst>
          </p:cNvPr>
          <p:cNvPicPr>
            <a:picLocks noChangeAspect="1"/>
          </p:cNvPicPr>
          <p:nvPr/>
        </p:nvPicPr>
        <p:blipFill>
          <a:blip r:embed="rId3"/>
          <a:stretch>
            <a:fillRect/>
          </a:stretch>
        </p:blipFill>
        <p:spPr>
          <a:xfrm>
            <a:off x="6741166" y="1593543"/>
            <a:ext cx="5455109" cy="5267692"/>
          </a:xfrm>
          <a:prstGeom prst="rect">
            <a:avLst/>
          </a:prstGeom>
        </p:spPr>
      </p:pic>
      <p:sp>
        <p:nvSpPr>
          <p:cNvPr id="6" name="TextBox 1">
            <a:extLst>
              <a:ext uri="{FF2B5EF4-FFF2-40B4-BE49-F238E27FC236}">
                <a16:creationId xmlns:a16="http://schemas.microsoft.com/office/drawing/2014/main" id="{981F6CE4-8765-0997-08C6-B48F650D1349}"/>
              </a:ext>
            </a:extLst>
          </p:cNvPr>
          <p:cNvSpPr txBox="1"/>
          <p:nvPr/>
        </p:nvSpPr>
        <p:spPr>
          <a:xfrm>
            <a:off x="699161" y="1591782"/>
            <a:ext cx="6031773"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r>
              <a:rPr lang="en-US" sz="2000" b="1">
                <a:solidFill>
                  <a:srgbClr val="3DBFB4"/>
                </a:solidFill>
                <a:ea typeface="Times New Roman"/>
                <a:cs typeface="Times New Roman"/>
              </a:rPr>
              <a:t>Indigenous Knowledge varies by region and culture.</a:t>
            </a:r>
            <a:endParaRPr lang="en-US" sz="2000">
              <a:ea typeface="Times New Roman"/>
            </a:endParaRPr>
          </a:p>
          <a:p>
            <a:pPr marL="0" lvl="1"/>
            <a:endParaRPr lang="en-US" sz="2000" b="1">
              <a:solidFill>
                <a:srgbClr val="3DBFB4"/>
              </a:solidFill>
              <a:ea typeface="Times New Roman"/>
              <a:cs typeface="Times New Roman"/>
            </a:endParaRPr>
          </a:p>
          <a:p>
            <a:pPr marL="0" lvl="1"/>
            <a:r>
              <a:rPr lang="en-US" sz="2000" b="1">
                <a:solidFill>
                  <a:srgbClr val="3DBFB4"/>
                </a:solidFill>
                <a:ea typeface="Times New Roman"/>
                <a:cs typeface="Times New Roman"/>
              </a:rPr>
              <a:t> </a:t>
            </a:r>
            <a:r>
              <a:rPr lang="en-US" sz="2000" b="1">
                <a:solidFill>
                  <a:schemeClr val="tx1"/>
                </a:solidFill>
                <a:ea typeface="Times New Roman"/>
                <a:cs typeface="Times New Roman"/>
              </a:rPr>
              <a:t>Indigenous Knowledge could include:</a:t>
            </a:r>
            <a:r>
              <a:rPr lang="en-US" sz="2000">
                <a:solidFill>
                  <a:schemeClr val="tx1"/>
                </a:solidFill>
                <a:ea typeface="Times New Roman"/>
                <a:cs typeface="Times New Roman"/>
              </a:rPr>
              <a:t> </a:t>
            </a:r>
            <a:r>
              <a:rPr lang="en-US" sz="2000">
                <a:ea typeface="Times New Roman"/>
                <a:cs typeface="Times New Roman"/>
              </a:rPr>
              <a:t> </a:t>
            </a:r>
            <a:endParaRPr lang="en-US" sz="2000"/>
          </a:p>
          <a:p>
            <a:pPr lvl="1"/>
            <a:endParaRPr lang="en-US" sz="2000">
              <a:ea typeface="Times New Roman"/>
              <a:cs typeface="Times New Roman"/>
            </a:endParaRPr>
          </a:p>
          <a:p>
            <a:pPr marL="285750" lvl="1" indent="-285750">
              <a:buChar char="•"/>
            </a:pPr>
            <a:r>
              <a:rPr lang="en-US" sz="2000">
                <a:ea typeface="Times New Roman"/>
                <a:cs typeface="Times New Roman"/>
              </a:rPr>
              <a:t>Ways to process, understand, teach, and take collective action for various causes and policies (Gone, 2019). </a:t>
            </a:r>
            <a:br>
              <a:rPr lang="en-US" sz="2000">
                <a:ea typeface="Times New Roman"/>
                <a:cs typeface="Times New Roman"/>
              </a:rPr>
            </a:br>
            <a:endParaRPr lang="en-US" sz="2000"/>
          </a:p>
          <a:p>
            <a:pPr marL="285750" lvl="1" indent="-285750">
              <a:buChar char="•"/>
            </a:pPr>
            <a:r>
              <a:rPr lang="en-US" sz="2000">
                <a:ea typeface="Times New Roman"/>
                <a:cs typeface="Times New Roman"/>
              </a:rPr>
              <a:t>Ways to be in community, including, but not limited to, benefiting from prayer, mutual aid, togetherness, cultural connectedness, and other shared experiences that support wellness (Straits, 2020).</a:t>
            </a:r>
            <a:r>
              <a:rPr lang="en-US" sz="1600">
                <a:ea typeface="Times New Roman"/>
                <a:cs typeface="Times New Roman"/>
              </a:rPr>
              <a:t>  </a:t>
            </a:r>
            <a:endParaRPr lang="en-US" sz="1600"/>
          </a:p>
        </p:txBody>
      </p:sp>
    </p:spTree>
    <p:extLst>
      <p:ext uri="{BB962C8B-B14F-4D97-AF65-F5344CB8AC3E}">
        <p14:creationId xmlns:p14="http://schemas.microsoft.com/office/powerpoint/2010/main" val="1889694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cs typeface="Calibri Light"/>
              </a:rPr>
              <a:t>Language and Identity</a:t>
            </a:r>
            <a:endParaRPr lang="en-US"/>
          </a:p>
        </p:txBody>
      </p:sp>
      <p:pic>
        <p:nvPicPr>
          <p:cNvPr id="3" name="Picture 2" descr="A picture of Native American pottery">
            <a:extLst>
              <a:ext uri="{FF2B5EF4-FFF2-40B4-BE49-F238E27FC236}">
                <a16:creationId xmlns:a16="http://schemas.microsoft.com/office/drawing/2014/main" id="{DA99D72F-940B-F334-62B9-1F4EF357A4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81" r="-1048" b="-586"/>
          <a:stretch/>
        </p:blipFill>
        <p:spPr>
          <a:xfrm>
            <a:off x="6853021" y="1485556"/>
            <a:ext cx="5373435" cy="5394302"/>
          </a:xfrm>
          <a:prstGeom prst="rect">
            <a:avLst/>
          </a:prstGeom>
        </p:spPr>
      </p:pic>
      <p:sp>
        <p:nvSpPr>
          <p:cNvPr id="4" name="Google Shape;461;g1683ddc6126_0_787">
            <a:extLst>
              <a:ext uri="{FF2B5EF4-FFF2-40B4-BE49-F238E27FC236}">
                <a16:creationId xmlns:a16="http://schemas.microsoft.com/office/drawing/2014/main" id="{46EADED8-F0BF-FBA2-8374-D1B1F5A0339B}"/>
              </a:ext>
            </a:extLst>
          </p:cNvPr>
          <p:cNvSpPr txBox="1"/>
          <p:nvPr/>
        </p:nvSpPr>
        <p:spPr>
          <a:xfrm>
            <a:off x="562933" y="1489691"/>
            <a:ext cx="6588401" cy="501672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r>
              <a:rPr lang="en-US" sz="2000" b="1">
                <a:solidFill>
                  <a:srgbClr val="3DBFB4"/>
                </a:solidFill>
              </a:rPr>
              <a:t>Language and identity vary across regions and cultures. </a:t>
            </a:r>
            <a:endParaRPr lang="en-US" b="1">
              <a:solidFill>
                <a:srgbClr val="3DBFB4"/>
              </a:solidFill>
            </a:endParaRPr>
          </a:p>
          <a:p>
            <a:pPr marL="0" lvl="1"/>
            <a:endParaRPr lang="en-US" sz="2000" b="1">
              <a:solidFill>
                <a:srgbClr val="3DBFB4"/>
              </a:solidFill>
            </a:endParaRPr>
          </a:p>
          <a:p>
            <a:pPr marL="0" lvl="1"/>
            <a:r>
              <a:rPr lang="en-US" sz="2000" b="1">
                <a:solidFill>
                  <a:schemeClr val="tx1"/>
                </a:solidFill>
              </a:rPr>
              <a:t>Language and identity could include</a:t>
            </a:r>
            <a:r>
              <a:rPr lang="en-US" sz="2000" b="1">
                <a:solidFill>
                  <a:srgbClr val="3DBFB4"/>
                </a:solidFill>
              </a:rPr>
              <a:t>:</a:t>
            </a:r>
            <a:endParaRPr lang="en-US" b="1">
              <a:solidFill>
                <a:srgbClr val="3DBFB4"/>
              </a:solidFill>
            </a:endParaRPr>
          </a:p>
          <a:p>
            <a:pPr lvl="1"/>
            <a:endParaRPr lang="en-US" sz="2000">
              <a:ea typeface="Josefin Slab SemiBold"/>
            </a:endParaRPr>
          </a:p>
          <a:p>
            <a:pPr marL="285750" lvl="1" indent="-285750">
              <a:buChar char="•"/>
            </a:pPr>
            <a:r>
              <a:rPr lang="en-US" sz="2000">
                <a:ea typeface="Josefin Slab SemiBold"/>
                <a:cs typeface="Times New Roman"/>
              </a:rPr>
              <a:t>Speaking Indigenous languages with other speakers, passing on and practicing cultural teachings, engaging in practices that support collective identity (Gonzalez et al., 2021).</a:t>
            </a:r>
            <a:br>
              <a:rPr lang="en-US" sz="2000">
                <a:ea typeface="Josefin Slab SemiBold"/>
                <a:cs typeface="Times New Roman"/>
              </a:rPr>
            </a:br>
            <a:endParaRPr lang="en-US" sz="2000"/>
          </a:p>
          <a:p>
            <a:pPr marL="285750" lvl="1" indent="-285750">
              <a:buChar char="•"/>
            </a:pPr>
            <a:r>
              <a:rPr lang="en-US" sz="2000">
                <a:ea typeface="Josefin Slab SemiBold"/>
                <a:cs typeface="Times New Roman"/>
              </a:rPr>
              <a:t>Revitalizing and growing Indigenous language use; reclaiming traditional knowledge, beliefs, and practices; finding ways to support community in maintaining and growing cultural connection opportunities (Jacob et al., 2019).</a:t>
            </a:r>
          </a:p>
          <a:p>
            <a:pPr marL="742950" marR="0" lvl="0" indent="-285750" algn="l">
              <a:lnSpc>
                <a:spcPct val="100000"/>
              </a:lnSpc>
              <a:spcBef>
                <a:spcPts val="0"/>
              </a:spcBef>
              <a:spcAft>
                <a:spcPts val="0"/>
              </a:spcAft>
              <a:buSzPts val="1400"/>
              <a:buFont typeface="Arial"/>
              <a:buChar char="•"/>
            </a:pPr>
            <a:endParaRPr lang="en-US" sz="1400" b="0" i="0" u="none" strike="noStrike" cap="none">
              <a:solidFill>
                <a:srgbClr val="000000"/>
              </a:solidFill>
              <a:latin typeface="Josefin Slab SemiBold"/>
              <a:ea typeface="Josefin Slab SemiBold"/>
              <a:cs typeface="Josefin Slab SemiBold"/>
            </a:endParaRPr>
          </a:p>
        </p:txBody>
      </p:sp>
    </p:spTree>
    <p:extLst>
      <p:ext uri="{BB962C8B-B14F-4D97-AF65-F5344CB8AC3E}">
        <p14:creationId xmlns:p14="http://schemas.microsoft.com/office/powerpoint/2010/main" val="85674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168480"/>
            <a:ext cx="10515600" cy="1325563"/>
          </a:xfrm>
        </p:spPr>
        <p:txBody>
          <a:bodyPr/>
          <a:lstStyle/>
          <a:p>
            <a:r>
              <a:rPr lang="en-US" b="1">
                <a:solidFill>
                  <a:srgbClr val="725689"/>
                </a:solidFill>
                <a:latin typeface="Franklin Gothic"/>
                <a:cs typeface="Calibri Light"/>
              </a:rPr>
              <a:t>Land and Kinship</a:t>
            </a:r>
            <a:endParaRPr lang="en-US"/>
          </a:p>
        </p:txBody>
      </p:sp>
      <p:pic>
        <p:nvPicPr>
          <p:cNvPr id="3" name="Picture 2" descr="A picture containing person, outdoor, grass, child&#10;&#10;Description automatically generated">
            <a:extLst>
              <a:ext uri="{FF2B5EF4-FFF2-40B4-BE49-F238E27FC236}">
                <a16:creationId xmlns:a16="http://schemas.microsoft.com/office/drawing/2014/main" id="{4D10868D-8240-3D2B-3AAF-8D027CFBAE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83" t="-278" r="283" b="-278"/>
          <a:stretch/>
        </p:blipFill>
        <p:spPr>
          <a:xfrm>
            <a:off x="6772897" y="1470888"/>
            <a:ext cx="5418557" cy="5392254"/>
          </a:xfrm>
          <a:prstGeom prst="rect">
            <a:avLst/>
          </a:prstGeom>
        </p:spPr>
      </p:pic>
      <p:sp>
        <p:nvSpPr>
          <p:cNvPr id="6" name="TextBox 2">
            <a:extLst>
              <a:ext uri="{FF2B5EF4-FFF2-40B4-BE49-F238E27FC236}">
                <a16:creationId xmlns:a16="http://schemas.microsoft.com/office/drawing/2014/main" id="{C90421E5-7B59-9B32-C54E-BD5BA3AD243B}"/>
              </a:ext>
            </a:extLst>
          </p:cNvPr>
          <p:cNvSpPr txBox="1"/>
          <p:nvPr/>
        </p:nvSpPr>
        <p:spPr>
          <a:xfrm>
            <a:off x="598970" y="1473476"/>
            <a:ext cx="6458510" cy="49552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1">
              <a:spcAft>
                <a:spcPts val="1200"/>
              </a:spcAft>
            </a:pPr>
            <a:r>
              <a:rPr lang="en-US" sz="2000" b="1" dirty="0">
                <a:solidFill>
                  <a:srgbClr val="3DBFB4"/>
                </a:solidFill>
              </a:rPr>
              <a:t>Understandings of land and kinship differ across tribal communities. Constructs of land and kinship could include:</a:t>
            </a:r>
            <a:endParaRPr lang="en-US" sz="2000" dirty="0"/>
          </a:p>
          <a:p>
            <a:pPr marL="342900" lvl="1" indent="-342900">
              <a:spcAft>
                <a:spcPts val="1200"/>
              </a:spcAft>
              <a:buChar char="•"/>
            </a:pPr>
            <a:r>
              <a:rPr lang="en-US" sz="2000" dirty="0">
                <a:cs typeface="Times New Roman"/>
              </a:rPr>
              <a:t>Connection to the geography of a people and to one another (Greenwood &amp; Lindsay, 2019).</a:t>
            </a:r>
            <a:endParaRPr lang="en-US" sz="2000" dirty="0"/>
          </a:p>
          <a:p>
            <a:pPr marL="342900" lvl="1" indent="-342900">
              <a:spcAft>
                <a:spcPts val="1200"/>
              </a:spcAft>
              <a:buChar char="•"/>
            </a:pPr>
            <a:r>
              <a:rPr lang="en-US" sz="2000" dirty="0">
                <a:cs typeface="Times New Roman"/>
              </a:rPr>
              <a:t>Recognizing and reaffirming Indigenous peoples are rooted in traditional understandings of specific places, be it land-, water-, or ice-based locations (Walters et al., 2020). </a:t>
            </a:r>
            <a:endParaRPr lang="en-US" sz="2000" dirty="0"/>
          </a:p>
          <a:p>
            <a:pPr marL="342900" lvl="1" indent="-342900">
              <a:spcAft>
                <a:spcPts val="1200"/>
              </a:spcAft>
              <a:buChar char="•"/>
            </a:pPr>
            <a:r>
              <a:rPr lang="en-US" sz="2000" dirty="0">
                <a:cs typeface="Times New Roman"/>
              </a:rPr>
              <a:t>Traditional stories, Indigenous language names for locations and landmarks, and traditional ways of being with and respecting the land and environment (Hodge et al., 2022). </a:t>
            </a:r>
            <a:endParaRPr lang="en-US" sz="2000" dirty="0"/>
          </a:p>
          <a:p>
            <a:pPr algn="l"/>
            <a:endParaRPr lang="en-US" sz="1600"/>
          </a:p>
        </p:txBody>
      </p:sp>
    </p:spTree>
    <p:extLst>
      <p:ext uri="{BB962C8B-B14F-4D97-AF65-F5344CB8AC3E}">
        <p14:creationId xmlns:p14="http://schemas.microsoft.com/office/powerpoint/2010/main" val="378183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p:txBody>
          <a:bodyPr/>
          <a:lstStyle/>
          <a:p>
            <a:r>
              <a:rPr lang="en-US" b="1">
                <a:solidFill>
                  <a:srgbClr val="725689"/>
                </a:solidFill>
                <a:latin typeface="Franklin Gothic"/>
                <a:cs typeface="Calibri Light"/>
              </a:rPr>
              <a:t>Sovereignty</a:t>
            </a:r>
            <a:endParaRPr lang="en-US">
              <a:cs typeface="Calibri Light" panose="020F0302020204030204"/>
            </a:endParaRP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619666" y="1696575"/>
            <a:ext cx="6320316" cy="41610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b="1">
                <a:solidFill>
                  <a:srgbClr val="3DBFB4"/>
                </a:solidFill>
                <a:latin typeface="Arial"/>
                <a:cs typeface="Arial"/>
              </a:rPr>
              <a:t>Tribal sovereignty may be expressed differently across tribal communities. It may include:</a:t>
            </a:r>
            <a:endParaRPr lang="en-US" sz="1900">
              <a:solidFill>
                <a:srgbClr val="000000"/>
              </a:solidFill>
              <a:latin typeface="Arial"/>
              <a:cs typeface="Arial"/>
            </a:endParaRPr>
          </a:p>
          <a:p>
            <a:pPr marL="0" lvl="1" indent="0">
              <a:lnSpc>
                <a:spcPct val="100000"/>
              </a:lnSpc>
              <a:spcBef>
                <a:spcPts val="0"/>
              </a:spcBef>
              <a:buNone/>
            </a:pPr>
            <a:endParaRPr lang="en-US" sz="2000">
              <a:solidFill>
                <a:srgbClr val="808080"/>
              </a:solidFill>
              <a:latin typeface="Arial"/>
              <a:cs typeface="Arial"/>
            </a:endParaRPr>
          </a:p>
          <a:p>
            <a:pPr marL="285750" lvl="1" indent="-285750">
              <a:lnSpc>
                <a:spcPct val="100000"/>
              </a:lnSpc>
              <a:spcBef>
                <a:spcPts val="0"/>
              </a:spcBef>
              <a:buFont typeface="Arial,Sans-Serif"/>
              <a:buChar char="•"/>
            </a:pPr>
            <a:r>
              <a:rPr lang="en-US" sz="2000">
                <a:latin typeface="Arial"/>
                <a:cs typeface="Arial"/>
              </a:rPr>
              <a:t>Sovereign rights of tribal governments to ensure healing, health, welfare, and safety of their people and ancestral lands (Mays, 2022).</a:t>
            </a:r>
            <a:br>
              <a:rPr lang="en-US" sz="2000">
                <a:latin typeface="Arial"/>
                <a:cs typeface="Arial"/>
              </a:rPr>
            </a:br>
            <a:endParaRPr lang="en-US" sz="2000">
              <a:solidFill>
                <a:srgbClr val="808080"/>
              </a:solidFill>
              <a:latin typeface="Arial"/>
              <a:cs typeface="Arial"/>
            </a:endParaRPr>
          </a:p>
          <a:p>
            <a:pPr marL="285750" lvl="1" indent="-285750">
              <a:lnSpc>
                <a:spcPct val="100000"/>
              </a:lnSpc>
              <a:spcBef>
                <a:spcPts val="0"/>
              </a:spcBef>
              <a:buFont typeface="Arial,Sans-Serif"/>
              <a:buChar char="•"/>
            </a:pPr>
            <a:r>
              <a:rPr lang="en-US" sz="2000">
                <a:latin typeface="Arial"/>
                <a:cs typeface="Arial"/>
              </a:rPr>
              <a:t>Governance practices, both current and traditional, that support wellness for individuals, families, communities, and the environment around us (Rasmus et al., 2020).</a:t>
            </a:r>
            <a:endParaRPr lang="en-US" sz="2000"/>
          </a:p>
          <a:p>
            <a:pPr marL="0" indent="0">
              <a:lnSpc>
                <a:spcPct val="100000"/>
              </a:lnSpc>
              <a:spcBef>
                <a:spcPts val="0"/>
              </a:spcBef>
              <a:buNone/>
            </a:pPr>
            <a:endParaRPr lang="en-US" sz="1900">
              <a:latin typeface="Arial"/>
              <a:ea typeface="Calibri" panose="020F0502020204030204"/>
              <a:cs typeface="Arial"/>
            </a:endParaRPr>
          </a:p>
          <a:p>
            <a:pPr marL="0" indent="0">
              <a:lnSpc>
                <a:spcPct val="100000"/>
              </a:lnSpc>
              <a:spcBef>
                <a:spcPts val="0"/>
              </a:spcBef>
              <a:buNone/>
            </a:pPr>
            <a:endParaRPr lang="en-US" sz="1900">
              <a:latin typeface="Arial"/>
              <a:ea typeface="Calibri" panose="020F0502020204030204"/>
              <a:cs typeface="Arial"/>
            </a:endParaRPr>
          </a:p>
          <a:p>
            <a:pPr>
              <a:lnSpc>
                <a:spcPct val="100000"/>
              </a:lnSpc>
              <a:spcBef>
                <a:spcPts val="0"/>
              </a:spcBef>
              <a:buFont typeface="Arial"/>
              <a:buChar char="•"/>
            </a:pPr>
            <a:endParaRPr lang="en-US" sz="2000">
              <a:latin typeface="Arial"/>
              <a:ea typeface="Calibri" panose="020F0502020204030204"/>
              <a:cs typeface="Arial"/>
            </a:endParaRPr>
          </a:p>
          <a:p>
            <a:pPr>
              <a:lnSpc>
                <a:spcPct val="100000"/>
              </a:lnSpc>
              <a:spcBef>
                <a:spcPts val="0"/>
              </a:spcBef>
              <a:buFont typeface="Arial"/>
              <a:buChar char="•"/>
            </a:pPr>
            <a:endParaRPr lang="en-US">
              <a:latin typeface="Arial"/>
              <a:ea typeface="Calibri" panose="020F0502020204030204"/>
              <a:cs typeface="Arial"/>
            </a:endParaRPr>
          </a:p>
          <a:p>
            <a:pPr marL="0" indent="0">
              <a:lnSpc>
                <a:spcPct val="100000"/>
              </a:lnSpc>
              <a:spcBef>
                <a:spcPts val="0"/>
              </a:spcBef>
              <a:buNone/>
            </a:pPr>
            <a:endParaRPr lang="en-US" sz="2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pic>
        <p:nvPicPr>
          <p:cNvPr id="3" name="Picture 2" descr="Image of a jingle dress dancer standing in grass">
            <a:extLst>
              <a:ext uri="{FF2B5EF4-FFF2-40B4-BE49-F238E27FC236}">
                <a16:creationId xmlns:a16="http://schemas.microsoft.com/office/drawing/2014/main" id="{65D05291-DC17-36A9-C7F0-29F02F9765D2}"/>
              </a:ext>
            </a:extLst>
          </p:cNvPr>
          <p:cNvPicPr>
            <a:picLocks noChangeAspect="1"/>
          </p:cNvPicPr>
          <p:nvPr/>
        </p:nvPicPr>
        <p:blipFill>
          <a:blip r:embed="rId3"/>
          <a:stretch>
            <a:fillRect/>
          </a:stretch>
        </p:blipFill>
        <p:spPr>
          <a:xfrm>
            <a:off x="6939052" y="1702688"/>
            <a:ext cx="5252485" cy="5153695"/>
          </a:xfrm>
          <a:prstGeom prst="rect">
            <a:avLst/>
          </a:prstGeom>
        </p:spPr>
      </p:pic>
    </p:spTree>
    <p:extLst>
      <p:ext uri="{BB962C8B-B14F-4D97-AF65-F5344CB8AC3E}">
        <p14:creationId xmlns:p14="http://schemas.microsoft.com/office/powerpoint/2010/main" val="155528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FCC3-7027-69A0-2BC9-CB9DDA8725B3}"/>
              </a:ext>
            </a:extLst>
          </p:cNvPr>
          <p:cNvSpPr>
            <a:spLocks noGrp="1"/>
          </p:cNvSpPr>
          <p:nvPr>
            <p:ph type="title"/>
          </p:nvPr>
        </p:nvSpPr>
        <p:spPr/>
        <p:txBody>
          <a:bodyPr/>
          <a:lstStyle/>
          <a:p>
            <a:r>
              <a:rPr lang="en-US" b="1">
                <a:solidFill>
                  <a:srgbClr val="725689"/>
                </a:solidFill>
                <a:latin typeface="Franklin Gothic"/>
                <a:cs typeface="Calibri Light"/>
              </a:rPr>
              <a:t>Applying Indigenous Social Determinants to Community Health </a:t>
            </a:r>
            <a:endParaRPr lang="en-US"/>
          </a:p>
        </p:txBody>
      </p:sp>
      <p:sp>
        <p:nvSpPr>
          <p:cNvPr id="3" name="Content Placeholder 2">
            <a:extLst>
              <a:ext uri="{FF2B5EF4-FFF2-40B4-BE49-F238E27FC236}">
                <a16:creationId xmlns:a16="http://schemas.microsoft.com/office/drawing/2014/main" id="{17572EE7-5544-AC33-A3DC-68DBBF776FA0}"/>
              </a:ext>
            </a:extLst>
          </p:cNvPr>
          <p:cNvSpPr>
            <a:spLocks noGrp="1"/>
          </p:cNvSpPr>
          <p:nvPr>
            <p:ph idx="1"/>
          </p:nvPr>
        </p:nvSpPr>
        <p:spPr>
          <a:xfrm>
            <a:off x="838200" y="2070983"/>
            <a:ext cx="7617484" cy="3990272"/>
          </a:xfrm>
        </p:spPr>
        <p:txBody>
          <a:bodyPr vert="horz" lIns="91440" tIns="45720" rIns="91440" bIns="45720" rtlCol="0" anchor="t">
            <a:noAutofit/>
          </a:bodyPr>
          <a:lstStyle/>
          <a:p>
            <a:pPr marL="285750" indent="-285750">
              <a:lnSpc>
                <a:spcPct val="100000"/>
              </a:lnSpc>
              <a:spcBef>
                <a:spcPts val="0"/>
              </a:spcBef>
              <a:spcAft>
                <a:spcPts val="1500"/>
              </a:spcAft>
              <a:buFont typeface="Arial,Sans-Serif" panose="020B0604020202020204" pitchFamily="34" charset="0"/>
            </a:pPr>
            <a:r>
              <a:rPr lang="en-US" sz="2000">
                <a:latin typeface="Arial"/>
                <a:cs typeface="Arial"/>
              </a:rPr>
              <a:t>American Indian and Alaska Native communities have been in contact with Europeans for over 500 years. </a:t>
            </a:r>
            <a:endParaRPr lang="en-US" sz="2000">
              <a:solidFill>
                <a:srgbClr val="808080"/>
              </a:solidFill>
              <a:latin typeface="Arial"/>
              <a:cs typeface="Arial"/>
            </a:endParaRPr>
          </a:p>
          <a:p>
            <a:pPr marL="285750" indent="-285750">
              <a:lnSpc>
                <a:spcPct val="100000"/>
              </a:lnSpc>
              <a:spcBef>
                <a:spcPts val="0"/>
              </a:spcBef>
              <a:spcAft>
                <a:spcPts val="1500"/>
              </a:spcAft>
              <a:buFont typeface="Arial,Sans-Serif" panose="020B0604020202020204" pitchFamily="34" charset="0"/>
            </a:pPr>
            <a:r>
              <a:rPr lang="en-US" sz="2000">
                <a:latin typeface="Arial"/>
                <a:cs typeface="Arial"/>
              </a:rPr>
              <a:t>The forces of colonization have had an indelible impact on Native populations, cultures, languages, and access to traditional lands and resources. </a:t>
            </a:r>
            <a:endParaRPr lang="en-US" sz="2000">
              <a:solidFill>
                <a:srgbClr val="808080"/>
              </a:solidFill>
              <a:latin typeface="Arial"/>
              <a:cs typeface="Arial"/>
            </a:endParaRPr>
          </a:p>
          <a:p>
            <a:pPr marL="285750" indent="-285750">
              <a:lnSpc>
                <a:spcPct val="100000"/>
              </a:lnSpc>
              <a:spcBef>
                <a:spcPts val="0"/>
              </a:spcBef>
              <a:spcAft>
                <a:spcPts val="1500"/>
              </a:spcAft>
              <a:buFont typeface="Arial,Sans-Serif" panose="020B0604020202020204" pitchFamily="34" charset="0"/>
            </a:pPr>
            <a:r>
              <a:rPr lang="en-US" sz="2000">
                <a:latin typeface="Arial"/>
                <a:cs typeface="Arial"/>
              </a:rPr>
              <a:t>Our Indigenous understandings, practices, and beliefs have been retained through hard fought efforts to maintain languages, preserve cultural and community connections, sustain relationships and supports, and protect and sustain our connections to our lands and other living beings that are part of our shared environments. </a:t>
            </a:r>
            <a:endParaRPr lang="en-US" sz="2000">
              <a:cs typeface="Calibri" panose="020F0502020204030204"/>
            </a:endParaRPr>
          </a:p>
        </p:txBody>
      </p:sp>
    </p:spTree>
    <p:extLst>
      <p:ext uri="{BB962C8B-B14F-4D97-AF65-F5344CB8AC3E}">
        <p14:creationId xmlns:p14="http://schemas.microsoft.com/office/powerpoint/2010/main" val="418969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CCB1-A7BD-FFD6-3659-866D3DF47562}"/>
              </a:ext>
            </a:extLst>
          </p:cNvPr>
          <p:cNvSpPr>
            <a:spLocks noGrp="1"/>
          </p:cNvSpPr>
          <p:nvPr>
            <p:ph type="title"/>
          </p:nvPr>
        </p:nvSpPr>
        <p:spPr>
          <a:xfrm>
            <a:off x="838200" y="365125"/>
            <a:ext cx="11075894" cy="1347974"/>
          </a:xfrm>
        </p:spPr>
        <p:txBody>
          <a:bodyPr>
            <a:normAutofit/>
          </a:bodyPr>
          <a:lstStyle/>
          <a:p>
            <a:r>
              <a:rPr lang="en-US" sz="3800" b="1">
                <a:solidFill>
                  <a:srgbClr val="725689"/>
                </a:solidFill>
                <a:latin typeface="Franklin Gothic"/>
                <a:ea typeface="Calibri Light"/>
                <a:cs typeface="Calibri Light"/>
              </a:rPr>
              <a:t>Explore and Apply Indigenous Social Determinants</a:t>
            </a:r>
          </a:p>
        </p:txBody>
      </p:sp>
      <p:sp>
        <p:nvSpPr>
          <p:cNvPr id="5" name="Content Placeholder 2">
            <a:extLst>
              <a:ext uri="{FF2B5EF4-FFF2-40B4-BE49-F238E27FC236}">
                <a16:creationId xmlns:a16="http://schemas.microsoft.com/office/drawing/2014/main" id="{1555B00B-513B-8A11-813C-CE8AA86C594E}"/>
              </a:ext>
            </a:extLst>
          </p:cNvPr>
          <p:cNvSpPr txBox="1">
            <a:spLocks/>
          </p:cNvSpPr>
          <p:nvPr/>
        </p:nvSpPr>
        <p:spPr>
          <a:xfrm>
            <a:off x="597281" y="1795288"/>
            <a:ext cx="6320316" cy="45857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500"/>
              </a:spcAft>
              <a:buNone/>
            </a:pPr>
            <a:r>
              <a:rPr lang="en-US" sz="2000" b="1" dirty="0">
                <a:solidFill>
                  <a:srgbClr val="3DBFB4"/>
                </a:solidFill>
                <a:latin typeface="Arial"/>
                <a:ea typeface="Calibri" panose="020F0502020204030204"/>
                <a:cs typeface="Arial"/>
              </a:rPr>
              <a:t>Discuss the following questions: </a:t>
            </a:r>
            <a:endParaRPr lang="en-US" sz="2000" dirty="0">
              <a:latin typeface="Arial"/>
              <a:ea typeface="Calibri" panose="020F0502020204030204"/>
              <a:cs typeface="Arial"/>
            </a:endParaRPr>
          </a:p>
          <a:p>
            <a:pPr marL="342900" indent="-342900">
              <a:lnSpc>
                <a:spcPct val="100000"/>
              </a:lnSpc>
              <a:spcBef>
                <a:spcPts val="0"/>
              </a:spcBef>
              <a:spcAft>
                <a:spcPts val="1500"/>
              </a:spcAft>
            </a:pPr>
            <a:r>
              <a:rPr lang="en-US" sz="2000" dirty="0">
                <a:latin typeface="Arial"/>
                <a:ea typeface="Calibri" panose="020F0502020204030204"/>
                <a:cs typeface="Arial"/>
              </a:rPr>
              <a:t>How would you describe/define these ISDOH?</a:t>
            </a:r>
          </a:p>
          <a:p>
            <a:pPr marL="342900" indent="-342900">
              <a:lnSpc>
                <a:spcPct val="100000"/>
              </a:lnSpc>
              <a:spcBef>
                <a:spcPts val="0"/>
              </a:spcBef>
              <a:spcAft>
                <a:spcPts val="1500"/>
              </a:spcAft>
            </a:pPr>
            <a:r>
              <a:rPr lang="en-US" sz="2000" dirty="0">
                <a:latin typeface="Arial"/>
                <a:ea typeface="Calibri" panose="020F0502020204030204"/>
                <a:cs typeface="Arial"/>
              </a:rPr>
              <a:t>How are these domains operating in your tribal community? </a:t>
            </a:r>
            <a:endParaRPr lang="en-US" dirty="0">
              <a:ea typeface="Calibri" panose="020F0502020204030204"/>
              <a:cs typeface="Calibri" panose="020F0502020204030204"/>
            </a:endParaRPr>
          </a:p>
          <a:p>
            <a:pPr marL="342900" indent="-342900">
              <a:lnSpc>
                <a:spcPct val="100000"/>
              </a:lnSpc>
              <a:spcBef>
                <a:spcPts val="0"/>
              </a:spcBef>
              <a:spcAft>
                <a:spcPts val="1500"/>
              </a:spcAft>
            </a:pPr>
            <a:r>
              <a:rPr lang="en-US" sz="2000" dirty="0">
                <a:latin typeface="Arial"/>
                <a:ea typeface="Calibri" panose="020F0502020204030204"/>
                <a:cs typeface="Arial"/>
              </a:rPr>
              <a:t>What trends do you see? What stands out? </a:t>
            </a:r>
            <a:endParaRPr lang="en-US" sz="1800" dirty="0">
              <a:latin typeface="Calibri"/>
              <a:ea typeface="Calibri" panose="020F0502020204030204"/>
              <a:cs typeface="Calibri"/>
            </a:endParaRPr>
          </a:p>
          <a:p>
            <a:pPr marL="342900" indent="-342900">
              <a:lnSpc>
                <a:spcPct val="100000"/>
              </a:lnSpc>
              <a:spcBef>
                <a:spcPts val="0"/>
              </a:spcBef>
              <a:spcAft>
                <a:spcPts val="1500"/>
              </a:spcAft>
            </a:pPr>
            <a:r>
              <a:rPr lang="en-US" sz="2000" dirty="0">
                <a:latin typeface="Arial"/>
                <a:ea typeface="Calibri" panose="020F0502020204030204"/>
                <a:cs typeface="Arial"/>
              </a:rPr>
              <a:t>What issues can be addressed by your team or program?</a:t>
            </a:r>
            <a:endParaRPr lang="en-US" sz="1800" dirty="0">
              <a:latin typeface="Calibri" panose="020F0502020204030204"/>
              <a:ea typeface="Calibri" panose="020F0502020204030204"/>
              <a:cs typeface="Calibri" panose="020F0502020204030204"/>
            </a:endParaRPr>
          </a:p>
          <a:p>
            <a:pPr marL="342900" indent="-342900">
              <a:lnSpc>
                <a:spcPct val="100000"/>
              </a:lnSpc>
              <a:spcBef>
                <a:spcPts val="0"/>
              </a:spcBef>
              <a:spcAft>
                <a:spcPts val="1500"/>
              </a:spcAft>
            </a:pPr>
            <a:r>
              <a:rPr lang="en-US" sz="2000" dirty="0">
                <a:latin typeface="Arial"/>
                <a:ea typeface="Calibri" panose="020F0502020204030204"/>
                <a:cs typeface="Arial"/>
              </a:rPr>
              <a:t>What strategies can be used to improve one ISDOH within your/a tribal community? How could you measure the impact of this improvement? </a:t>
            </a:r>
            <a:endParaRPr lang="en-US" sz="1800">
              <a:latin typeface="Calibri"/>
              <a:ea typeface="Calibri" panose="020F0502020204030204"/>
              <a:cs typeface="Calibri"/>
            </a:endParaRPr>
          </a:p>
          <a:p>
            <a:pPr>
              <a:lnSpc>
                <a:spcPct val="100000"/>
              </a:lnSpc>
              <a:spcBef>
                <a:spcPts val="0"/>
              </a:spcBef>
              <a:buFont typeface="Arial"/>
              <a:buChar char="•"/>
            </a:pPr>
            <a:endParaRPr lang="en-US" sz="2000">
              <a:latin typeface="Arial"/>
              <a:ea typeface="Calibri" panose="020F0502020204030204"/>
              <a:cs typeface="Arial"/>
            </a:endParaRPr>
          </a:p>
          <a:p>
            <a:pPr>
              <a:lnSpc>
                <a:spcPct val="100000"/>
              </a:lnSpc>
              <a:spcBef>
                <a:spcPts val="0"/>
              </a:spcBef>
              <a:buFont typeface="Arial"/>
              <a:buChar char="•"/>
            </a:pPr>
            <a:endParaRPr lang="en-US">
              <a:latin typeface="Arial"/>
              <a:ea typeface="Calibri" panose="020F0502020204030204"/>
              <a:cs typeface="Arial"/>
            </a:endParaRPr>
          </a:p>
          <a:p>
            <a:pPr marL="0" indent="0">
              <a:lnSpc>
                <a:spcPct val="100000"/>
              </a:lnSpc>
              <a:spcBef>
                <a:spcPts val="0"/>
              </a:spcBef>
              <a:buNone/>
            </a:pPr>
            <a:endParaRPr lang="en-US" sz="2400">
              <a:latin typeface="Arial"/>
              <a:ea typeface="Calibri" panose="020F0502020204030204"/>
              <a:cs typeface="Arial"/>
            </a:endParaRPr>
          </a:p>
          <a:p>
            <a:pPr marL="0" indent="0">
              <a:buNone/>
            </a:pPr>
            <a:endParaRPr lang="en-US" sz="2000">
              <a:latin typeface="Arial"/>
              <a:ea typeface="Calibri" panose="020F0502020204030204"/>
              <a:cs typeface="Arial"/>
            </a:endParaRPr>
          </a:p>
        </p:txBody>
      </p:sp>
      <p:sp>
        <p:nvSpPr>
          <p:cNvPr id="7" name="Rectangle 6">
            <a:extLst>
              <a:ext uri="{FF2B5EF4-FFF2-40B4-BE49-F238E27FC236}">
                <a16:creationId xmlns:a16="http://schemas.microsoft.com/office/drawing/2014/main" id="{75171E16-C2EC-11C7-B8CE-C084D4480562}"/>
              </a:ext>
              <a:ext uri="{C183D7F6-B498-43B3-948B-1728B52AA6E4}">
                <adec:decorative xmlns:adec="http://schemas.microsoft.com/office/drawing/2017/decorative" val="1"/>
              </a:ext>
            </a:extLst>
          </p:cNvPr>
          <p:cNvSpPr/>
          <p:nvPr/>
        </p:nvSpPr>
        <p:spPr>
          <a:xfrm>
            <a:off x="7074341" y="2211475"/>
            <a:ext cx="4872861" cy="3751212"/>
          </a:xfrm>
          <a:prstGeom prst="rect">
            <a:avLst/>
          </a:prstGeom>
          <a:noFill/>
          <a:ln>
            <a:solidFill>
              <a:srgbClr val="FBB61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3DBFB4"/>
              </a:solidFill>
              <a:ea typeface="Calibri"/>
              <a:cs typeface="Calibri"/>
            </a:endParaRPr>
          </a:p>
        </p:txBody>
      </p:sp>
      <p:pic>
        <p:nvPicPr>
          <p:cNvPr id="3" name="Picture 2" descr="Diagram of the Indigenous Social Determinants of Health constructs. ISDOH constructs include Indigenous Knowledge, Language and Identity, Land and Kinship, Sovereignty, and Structural and System Factors. ">
            <a:extLst>
              <a:ext uri="{FF2B5EF4-FFF2-40B4-BE49-F238E27FC236}">
                <a16:creationId xmlns:a16="http://schemas.microsoft.com/office/drawing/2014/main" id="{7D5F9490-D48A-9905-9FD9-D0D76C028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9432" y="2578618"/>
            <a:ext cx="4653390" cy="3266639"/>
          </a:xfrm>
          <a:prstGeom prst="rect">
            <a:avLst/>
          </a:prstGeom>
        </p:spPr>
      </p:pic>
      <p:pic>
        <p:nvPicPr>
          <p:cNvPr id="4" name="Picture 3" descr="A purple circle with white and yellow crosses&#10;&#10;Description automatically generated">
            <a:extLst>
              <a:ext uri="{FF2B5EF4-FFF2-40B4-BE49-F238E27FC236}">
                <a16:creationId xmlns:a16="http://schemas.microsoft.com/office/drawing/2014/main" id="{E2936B55-A0D9-7A29-ADEC-C6CA5DC1EDDE}"/>
              </a:ext>
            </a:extLst>
          </p:cNvPr>
          <p:cNvPicPr>
            <a:picLocks noChangeAspect="1"/>
          </p:cNvPicPr>
          <p:nvPr/>
        </p:nvPicPr>
        <p:blipFill>
          <a:blip r:embed="rId5"/>
          <a:stretch>
            <a:fillRect/>
          </a:stretch>
        </p:blipFill>
        <p:spPr>
          <a:xfrm>
            <a:off x="6647890" y="1683685"/>
            <a:ext cx="1047750" cy="1047750"/>
          </a:xfrm>
          <a:prstGeom prst="rect">
            <a:avLst/>
          </a:prstGeom>
        </p:spPr>
      </p:pic>
      <p:sp>
        <p:nvSpPr>
          <p:cNvPr id="8" name="TextBox 10">
            <a:extLst>
              <a:ext uri="{FF2B5EF4-FFF2-40B4-BE49-F238E27FC236}">
                <a16:creationId xmlns:a16="http://schemas.microsoft.com/office/drawing/2014/main" id="{C9B84D02-2ACA-F887-77E1-E7A32BBD7572}"/>
              </a:ext>
            </a:extLst>
          </p:cNvPr>
          <p:cNvSpPr txBox="1"/>
          <p:nvPr/>
        </p:nvSpPr>
        <p:spPr>
          <a:xfrm>
            <a:off x="7436225" y="1894066"/>
            <a:ext cx="422237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Arial"/>
              </a:rPr>
              <a:t>Refer to Module III, Part 1 worksheet </a:t>
            </a:r>
            <a:endParaRPr lang="en-US" sz="1600" b="1" dirty="0">
              <a:latin typeface="Arial"/>
              <a:cs typeface="Arial"/>
            </a:endParaRPr>
          </a:p>
        </p:txBody>
      </p:sp>
    </p:spTree>
    <p:extLst>
      <p:ext uri="{BB962C8B-B14F-4D97-AF65-F5344CB8AC3E}">
        <p14:creationId xmlns:p14="http://schemas.microsoft.com/office/powerpoint/2010/main" val="282118944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4EAD402B59241A58C6A403A3D47C0" ma:contentTypeVersion="19" ma:contentTypeDescription="Create a new document." ma:contentTypeScope="" ma:versionID="e24ba571b0597268c3c4a4fb0f5e3883">
  <xsd:schema xmlns:xsd="http://www.w3.org/2001/XMLSchema" xmlns:xs="http://www.w3.org/2001/XMLSchema" xmlns:p="http://schemas.microsoft.com/office/2006/metadata/properties" xmlns:ns2="495ef71c-d377-45bd-bf17-8fa16429eb4b" xmlns:ns3="d6f125d2-7c0c-4a57-9485-97b9598190a1" xmlns:ns4="ab06a5aa-8e31-4bdb-9b13-38c58a92ec8a" targetNamespace="http://schemas.microsoft.com/office/2006/metadata/properties" ma:root="true" ma:fieldsID="3cb4bf3fc44d629d8813777bd37a9445" ns2:_="" ns3:_="" ns4:_="">
    <xsd:import namespace="495ef71c-d377-45bd-bf17-8fa16429eb4b"/>
    <xsd:import namespace="d6f125d2-7c0c-4a57-9485-97b9598190a1"/>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SearchProperties"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ef71c-d377-45bd-bf17-8fa16429e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Status" ma:index="25" nillable="true" ma:displayName="Status" ma:format="Dropdown" ma:internalName="Status">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f125d2-7c0c-4a57-9485-97b9598190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e551c840-9f07-4fb4-a913-cee81e9a59dd}" ma:internalName="TaxCatchAll" ma:showField="CatchAllData" ma:web="d6f125d2-7c0c-4a57-9485-97b959819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495ef71c-d377-45bd-bf17-8fa16429eb4b" xsi:nil="true"/>
    <TaxCatchAll xmlns="ab06a5aa-8e31-4bdb-9b13-38c58a92ec8a" xsi:nil="true"/>
    <lcf76f155ced4ddcb4097134ff3c332f xmlns="495ef71c-d377-45bd-bf17-8fa16429e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CC7B49-6A66-4ECF-8D4E-27AF8CF0DB1A}">
  <ds:schemaRefs>
    <ds:schemaRef ds:uri="495ef71c-d377-45bd-bf17-8fa16429eb4b"/>
    <ds:schemaRef ds:uri="ab06a5aa-8e31-4bdb-9b13-38c58a92ec8a"/>
    <ds:schemaRef ds:uri="d6f125d2-7c0c-4a57-9485-97b9598190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1F3569-A415-4AA0-9E7A-A3A2388536E3}">
  <ds:schemaRefs>
    <ds:schemaRef ds:uri="495ef71c-d377-45bd-bf17-8fa16429eb4b"/>
    <ds:schemaRef ds:uri="ab06a5aa-8e31-4bdb-9b13-38c58a92ec8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2140C7-89E6-443D-993C-53B3139BD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1894</Words>
  <Application>Microsoft Macintosh PowerPoint</Application>
  <PresentationFormat>Widescreen</PresentationFormat>
  <Paragraphs>116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Arial,Sans-Serif</vt:lpstr>
      <vt:lpstr>Calibri</vt:lpstr>
      <vt:lpstr>Calibri Light</vt:lpstr>
      <vt:lpstr>Franklin Gothic</vt:lpstr>
      <vt:lpstr>Josefin Slab SemiBold</vt:lpstr>
      <vt:lpstr>Times New Roman</vt:lpstr>
      <vt:lpstr>Office Theme</vt:lpstr>
      <vt:lpstr>ISDOH Training: Indigenous Social Determinants of Health</vt:lpstr>
      <vt:lpstr>Purpose and Learning Objectives</vt:lpstr>
      <vt:lpstr>What are Indigenous Social Determinants of Health? </vt:lpstr>
      <vt:lpstr>Indigenous Knowledge</vt:lpstr>
      <vt:lpstr>Language and Identity</vt:lpstr>
      <vt:lpstr>Land and Kinship</vt:lpstr>
      <vt:lpstr>Sovereignty</vt:lpstr>
      <vt:lpstr>Applying Indigenous Social Determinants to Community Health </vt:lpstr>
      <vt:lpstr>Explore and Apply Indigenous Social Determinants</vt:lpstr>
      <vt:lpstr>Activity: Think, Pair, Share</vt:lpstr>
      <vt:lpstr>Post-Module Reflection</vt:lpstr>
      <vt:lpstr>Summary</vt:lpstr>
      <vt:lpstr>Bibliography</vt:lpstr>
      <vt:lpstr>Bibliography</vt:lpstr>
      <vt:lpstr>Citation</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Josiah Concho</dc:creator>
  <cp:lastModifiedBy>Mychal Handley</cp:lastModifiedBy>
  <cp:revision>152</cp:revision>
  <dcterms:created xsi:type="dcterms:W3CDTF">2024-01-31T20:52:30Z</dcterms:created>
  <dcterms:modified xsi:type="dcterms:W3CDTF">2024-03-07T22:22:39Z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0x0101004814EAD402B59241A58C6A403A3D47C0</vt:lpwstr>
  </property>
  <property fmtid="{D5CDD505-2E9C-101B-9397-08002B2CF9AE}" pid="3" name="MediaServiceImageTags">
    <vt:lpwstr/>
  </property>
</Properties>
</file>