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12_A48823D5.xml" ContentType="application/vnd.ms-powerpoint.comments+xml"/>
  <Override PartName="/ppt/comments/modernComment_108_5EB7048.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3" r:id="rId6"/>
    <p:sldId id="265" r:id="rId7"/>
    <p:sldId id="257" r:id="rId8"/>
    <p:sldId id="266" r:id="rId9"/>
    <p:sldId id="267" r:id="rId10"/>
    <p:sldId id="268" r:id="rId11"/>
    <p:sldId id="271" r:id="rId12"/>
    <p:sldId id="272" r:id="rId13"/>
    <p:sldId id="273" r:id="rId14"/>
    <p:sldId id="274" r:id="rId15"/>
    <p:sldId id="259" r:id="rId16"/>
    <p:sldId id="258" r:id="rId17"/>
    <p:sldId id="275" r:id="rId18"/>
    <p:sldId id="276" r:id="rId19"/>
    <p:sldId id="264" r:id="rId20"/>
    <p:sldId id="261" r:id="rId21"/>
    <p:sldId id="270" r:id="rId22"/>
    <p:sldId id="277" r:id="rId23"/>
    <p:sldId id="278" r:id="rId24"/>
    <p:sldId id="2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A8380B-E551-C4C8-E323-885A98DC782F}" name="Leo N. Egashira" initials="LE" userId="S::seattleo@uw.edu::e9a1c751-cb67-4791-b133-0df8840fbbb5" providerId="AD"/>
  <p188:author id="{AC643FFD-18B6-DE96-F430-E165BA2791EA}" name="Christina E Ore" initials="CO" userId="S::core1@uw.edu::c53af5aa-43bf-4b6a-a9e3-ad914655ecc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BB612"/>
    <a:srgbClr val="3DBFB4"/>
    <a:srgbClr val="7256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E6305-685A-A799-2463-B0E1796D0FCD}" v="130" dt="2024-03-05T17:42:27.0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omments/modernComment_108_5EB7048.xml><?xml version="1.0" encoding="utf-8"?>
<p188:cmLst xmlns:a="http://schemas.openxmlformats.org/drawingml/2006/main" xmlns:r="http://schemas.openxmlformats.org/officeDocument/2006/relationships" xmlns:p188="http://schemas.microsoft.com/office/powerpoint/2018/8/main">
  <p188:cm id="{454166EF-6919-4196-8833-4739718AC5EE}" authorId="{4AA8380B-E551-C4C8-E323-885A98DC782F}" created="2024-02-27T18:18:53.968">
    <ac:txMkLst xmlns:ac="http://schemas.microsoft.com/office/drawing/2013/main/command">
      <pc:docMk xmlns:pc="http://schemas.microsoft.com/office/powerpoint/2013/main/command"/>
      <pc:sldMk xmlns:pc="http://schemas.microsoft.com/office/powerpoint/2013/main/command" cId="99315784" sldId="264"/>
      <ac:spMk id="15" creationId="{BC520B0B-3323-AA32-AE68-298EE4235561}"/>
      <ac:txMk cp="52" len="8">
        <ac:context len="353" hash="633286319"/>
      </ac:txMk>
    </ac:txMkLst>
    <p188:pos x="9003323" y="410307"/>
    <p188:txBody>
      <a:bodyPr/>
      <a:lstStyle/>
      <a:p>
        <a:r>
          <a:rPr lang="en-US"/>
          <a:t>Between requires a second object. I changed "in" to "and."</a:t>
        </a:r>
      </a:p>
    </p188:txBody>
  </p188:cm>
</p188:cmLst>
</file>

<file path=ppt/comments/modernComment_112_A48823D5.xml><?xml version="1.0" encoding="utf-8"?>
<p188:cmLst xmlns:a="http://schemas.openxmlformats.org/drawingml/2006/main" xmlns:r="http://schemas.openxmlformats.org/officeDocument/2006/relationships" xmlns:p188="http://schemas.microsoft.com/office/powerpoint/2018/8/main">
  <p188:cm id="{D7A3EB8F-9530-4FC4-AF6B-033F3C00FB90}" authorId="{AC643FFD-18B6-DE96-F430-E165BA2791EA}" created="2024-02-18T16:39:35.093">
    <ac:deMkLst xmlns:ac="http://schemas.microsoft.com/office/drawing/2013/main/command">
      <pc:docMk xmlns:pc="http://schemas.microsoft.com/office/powerpoint/2013/main/command"/>
      <pc:sldMk xmlns:pc="http://schemas.microsoft.com/office/powerpoint/2013/main/command" cId="2760385493" sldId="274"/>
      <ac:spMk id="5" creationId="{1555B00B-513B-8A11-813C-CE8AA86C594E}"/>
    </ac:deMkLst>
    <p188:txBody>
      <a:bodyPr/>
      <a:lstStyle/>
      <a:p>
        <a:r>
          <a:rPr lang="en-US"/>
          <a:t>it would be good to refer to a Handout number or name in all these modules bc they are connected [@Darwyn C Largo]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95CBB-D330-EEDF-C395-2C6228D240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4F166E-1370-0A93-11D1-9C57760D7A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6CCF44-89F1-52B0-0E10-AEA1E4C1529B}"/>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45B7D6AC-E097-206E-BB3A-73A035730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251C7-49E7-15E7-ADF8-C349B3E7D634}"/>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387952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97B4-E206-3018-73A8-917D7A01E1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E695B0-D7F9-B858-7715-01BF9A0635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E91F2-8DA7-2B68-5C14-9E2A2613CA35}"/>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CE7697DE-8175-0356-BB32-FBE47014D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71CBC-AFC2-5CB6-4B0A-98B9F67BAB4A}"/>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59534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86E281-D898-CADB-D083-0FA108A4D6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89E2EB-5EDF-AFDD-B8CC-337543312A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F85FE-67E3-5AE6-8127-6DE747EB0211}"/>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BD5490C9-7B56-8B8F-38B3-B04C78B22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99EDD-110A-FA70-B518-19C0EBFB4FD8}"/>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27618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DE57-05BE-3F8B-36D2-4785A54DEA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F916B6-B7A7-44C7-4E6F-A37479E60E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1DF7C-EE6C-0F3D-20B0-352EB5E4778D}"/>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8C6CFDF5-1F50-8D92-3BC4-745A83833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A1B8B-EFBC-C1DF-3D57-C7EBE930DEA5}"/>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94856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851F-C771-3F42-DEA2-F1CAE43599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C547CB-37C7-35D1-AA0E-B7A93CB607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67A42E-72D5-A042-3C53-2FED1912D275}"/>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75176C05-8AA6-811F-7D5D-9F6879300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87893-581E-DBAB-CBB5-089F72DD17E1}"/>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173256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94D2-7F0B-E310-D44D-13B519174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A8099E-2ED4-3B3F-880E-4EA15FE935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3BF856-E1E1-B72D-BD26-BAFDBBC502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A2C33-ED1A-9709-34F2-835AD0208958}"/>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6" name="Footer Placeholder 5">
            <a:extLst>
              <a:ext uri="{FF2B5EF4-FFF2-40B4-BE49-F238E27FC236}">
                <a16:creationId xmlns:a16="http://schemas.microsoft.com/office/drawing/2014/main" id="{B2144973-FF5B-28DE-AA50-FC0AEC332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C1DC6D-81DD-654B-1650-5EECBC3CA761}"/>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191663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5317-A971-0984-7567-3B0996B7D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A66F8A-FC33-B9B3-551E-60FE93271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42ADCF-B57C-3C2F-B946-21B0B0F64E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5CE464-C577-C230-929D-BC952E4CEF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92DF1F-1F15-71AB-4961-EE8C44AD65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F5BA6A-867D-486B-E90E-69A18A03BAAC}"/>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8" name="Footer Placeholder 7">
            <a:extLst>
              <a:ext uri="{FF2B5EF4-FFF2-40B4-BE49-F238E27FC236}">
                <a16:creationId xmlns:a16="http://schemas.microsoft.com/office/drawing/2014/main" id="{CED10A9E-D030-5393-1FFA-6C39E9D5E8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39AFA2-F97E-BAED-67C7-16FD420578AB}"/>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03047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8D39-2714-F384-A662-CED46F9F8A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D7ECA4-19AB-2EFA-8CF8-0BF1518FDC78}"/>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4" name="Footer Placeholder 3">
            <a:extLst>
              <a:ext uri="{FF2B5EF4-FFF2-40B4-BE49-F238E27FC236}">
                <a16:creationId xmlns:a16="http://schemas.microsoft.com/office/drawing/2014/main" id="{42EDF3FE-2F17-F1B1-8EB4-2E60E8A253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68117E-60BB-C9A9-3604-89025166536B}"/>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400616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F82318-6F2E-1F17-EA41-9CF2C0589890}"/>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3" name="Footer Placeholder 2">
            <a:extLst>
              <a:ext uri="{FF2B5EF4-FFF2-40B4-BE49-F238E27FC236}">
                <a16:creationId xmlns:a16="http://schemas.microsoft.com/office/drawing/2014/main" id="{7887D930-680F-C80C-8960-B5DBFD59EC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B419F0-0FB5-7F25-69B4-CE0146FEC019}"/>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58533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8A2BC-D1F5-6EFD-59B7-A35D75A556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3C76BF-BC6B-AC31-1C43-AD81E4DB3E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89FF1F-561B-5E8C-B1A0-5828C3E5C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E1A2C-BC53-CDF1-A068-7BED58FD60C2}"/>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6" name="Footer Placeholder 5">
            <a:extLst>
              <a:ext uri="{FF2B5EF4-FFF2-40B4-BE49-F238E27FC236}">
                <a16:creationId xmlns:a16="http://schemas.microsoft.com/office/drawing/2014/main" id="{65D013DD-5694-4173-BB9B-2E3A294794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445B0-5DAF-4C51-1AE6-AFEF66DA81D7}"/>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94963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2E6F-266B-C040-74DA-9E37034D3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F3CD7-5D89-78D9-74A0-ABE72A62F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416670-7666-E337-6959-2197436B2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195B1-5D36-D0D4-19AB-854AD89AEB2D}"/>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6" name="Footer Placeholder 5">
            <a:extLst>
              <a:ext uri="{FF2B5EF4-FFF2-40B4-BE49-F238E27FC236}">
                <a16:creationId xmlns:a16="http://schemas.microsoft.com/office/drawing/2014/main" id="{AC50282C-8AC0-CAB7-59B8-FFB403BA1D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EEA66-275F-17F2-44F4-8FCF9466A100}"/>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34508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54CFA5-43FA-9B2A-B4EC-48C05380E4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056B57-539A-3B58-B264-00BE98CD2F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D536E-E9CE-B035-B894-B550E03C35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30D96F06-598F-8C0B-74E3-E0016A8F2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690A33-F599-AE63-8CCD-211D868DA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D4606-3F3E-2C44-9E87-1032BC2BD958}" type="slidenum">
              <a:rPr lang="en-US" smtClean="0"/>
              <a:t>‹#›</a:t>
            </a:fld>
            <a:endParaRPr lang="en-US"/>
          </a:p>
        </p:txBody>
      </p:sp>
    </p:spTree>
    <p:extLst>
      <p:ext uri="{BB962C8B-B14F-4D97-AF65-F5344CB8AC3E}">
        <p14:creationId xmlns:p14="http://schemas.microsoft.com/office/powerpoint/2010/main" val="2436257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12_A48823D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18/10/relationships/comments" Target="../comments/modernComment_108_5EB704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doi.org/10.1017/S1368980022000945" TargetMode="External"/><Relationship Id="rId3" Type="http://schemas.openxmlformats.org/officeDocument/2006/relationships/hyperlink" Target="https://doi.org/10.5888/pcd15.170387" TargetMode="External"/><Relationship Id="rId7" Type="http://schemas.openxmlformats.org/officeDocument/2006/relationships/hyperlink" Target="https://doi.org/10.1111/1475-6773.13224"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doi.org/10.1371/journal.pone.0161132" TargetMode="External"/><Relationship Id="rId5" Type="http://schemas.openxmlformats.org/officeDocument/2006/relationships/hyperlink" Target="https://doi.org/10.2105/AJPH.2009.166082" TargetMode="External"/><Relationship Id="rId4" Type="http://schemas.openxmlformats.org/officeDocument/2006/relationships/hyperlink" Target="https://www.cdc.gov/about/sdoh/index.html" TargetMode="External"/><Relationship Id="rId9" Type="http://schemas.openxmlformats.org/officeDocument/2006/relationships/hyperlink" Target="https://health.gov/healthypeople/objectives-and-data/social-determinants-health"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who.int/publications/i/item/9789241500852" TargetMode="External"/><Relationship Id="rId3" Type="http://schemas.openxmlformats.org/officeDocument/2006/relationships/hyperlink" Target="https://doi.org/10.1353/hpu.2022.0136" TargetMode="External"/><Relationship Id="rId7" Type="http://schemas.openxmlformats.org/officeDocument/2006/relationships/hyperlink" Target="https://doi.org/10.1097/PHH.0000000000001206"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pnpi.org/factsheets/native-american-students/" TargetMode="External"/><Relationship Id="rId5" Type="http://schemas.openxmlformats.org/officeDocument/2006/relationships/hyperlink" Target="https://doi.org/10.1016/j.ypmed.2018.03.009" TargetMode="External"/><Relationship Id="rId10" Type="http://schemas.openxmlformats.org/officeDocument/2006/relationships/hyperlink" Target="https://doi.org/10.2105/AJPH.94.1.53" TargetMode="External"/><Relationship Id="rId4" Type="http://schemas.openxmlformats.org/officeDocument/2006/relationships/hyperlink" Target="https://doi.org/10.1016/j.socscimed.2020.113384" TargetMode="External"/><Relationship Id="rId9" Type="http://schemas.openxmlformats.org/officeDocument/2006/relationships/hyperlink" Target="https://doi.org/10.1177/109019812199452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996D-41CE-ECF3-34C5-51B47FB077B0}"/>
              </a:ext>
            </a:extLst>
          </p:cNvPr>
          <p:cNvSpPr>
            <a:spLocks noGrp="1"/>
          </p:cNvSpPr>
          <p:nvPr>
            <p:ph type="ctrTitle"/>
          </p:nvPr>
        </p:nvSpPr>
        <p:spPr>
          <a:xfrm>
            <a:off x="1524000" y="759593"/>
            <a:ext cx="9144000" cy="1909763"/>
          </a:xfrm>
        </p:spPr>
        <p:txBody>
          <a:bodyPr>
            <a:normAutofit/>
          </a:bodyPr>
          <a:lstStyle/>
          <a:p>
            <a:r>
              <a:rPr lang="en-US" sz="5400" b="1" dirty="0">
                <a:latin typeface="Franklin Gothic"/>
                <a:ea typeface="Calibri Light"/>
                <a:cs typeface="Calibri Light"/>
              </a:rPr>
              <a:t>ISDOH Training:</a:t>
            </a:r>
            <a:br>
              <a:rPr lang="en-US" sz="5400" b="1" dirty="0">
                <a:latin typeface="Franklin Gothic"/>
                <a:ea typeface="Calibri Light"/>
                <a:cs typeface="Calibri Light"/>
              </a:rPr>
            </a:br>
            <a:r>
              <a:rPr lang="en-US" sz="5400" b="1" dirty="0">
                <a:latin typeface="Franklin Gothic"/>
                <a:ea typeface="Calibri Light"/>
                <a:cs typeface="Calibri Light"/>
              </a:rPr>
              <a:t>Social Determinants of Health</a:t>
            </a:r>
          </a:p>
        </p:txBody>
      </p:sp>
      <p:sp>
        <p:nvSpPr>
          <p:cNvPr id="3" name="Subtitle 2">
            <a:extLst>
              <a:ext uri="{FF2B5EF4-FFF2-40B4-BE49-F238E27FC236}">
                <a16:creationId xmlns:a16="http://schemas.microsoft.com/office/drawing/2014/main" id="{6213F199-DD85-2053-4EE2-4A5695533E15}"/>
              </a:ext>
            </a:extLst>
          </p:cNvPr>
          <p:cNvSpPr>
            <a:spLocks noGrp="1"/>
          </p:cNvSpPr>
          <p:nvPr>
            <p:ph type="subTitle" idx="1"/>
          </p:nvPr>
        </p:nvSpPr>
        <p:spPr>
          <a:xfrm>
            <a:off x="1524000" y="3168780"/>
            <a:ext cx="9144000" cy="1655762"/>
          </a:xfrm>
        </p:spPr>
        <p:txBody>
          <a:bodyPr vert="horz" lIns="91440" tIns="45720" rIns="91440" bIns="45720" rtlCol="0" anchor="t">
            <a:normAutofit/>
          </a:bodyPr>
          <a:lstStyle/>
          <a:p>
            <a:r>
              <a:rPr lang="en-US" sz="5400" b="1" dirty="0">
                <a:solidFill>
                  <a:srgbClr val="725689"/>
                </a:solidFill>
                <a:latin typeface="Franklin Gothic"/>
                <a:ea typeface="Calibri"/>
                <a:cs typeface="Calibri"/>
              </a:rPr>
              <a:t>Module II</a:t>
            </a:r>
            <a:endParaRPr lang="en-US" sz="5400" b="1" dirty="0">
              <a:solidFill>
                <a:srgbClr val="725689"/>
              </a:solidFill>
              <a:latin typeface="Franklin Gothic"/>
            </a:endParaRPr>
          </a:p>
        </p:txBody>
      </p:sp>
      <p:pic>
        <p:nvPicPr>
          <p:cNvPr id="5" name="Picture 4" descr="A black and white sign with purple text&#10;&#10;Description automatically generated">
            <a:extLst>
              <a:ext uri="{FF2B5EF4-FFF2-40B4-BE49-F238E27FC236}">
                <a16:creationId xmlns:a16="http://schemas.microsoft.com/office/drawing/2014/main" id="{52D0EFD9-96BE-4085-08AC-C3E3B2CA20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085" y="5578857"/>
            <a:ext cx="3777014" cy="995031"/>
          </a:xfrm>
          <a:prstGeom prst="rect">
            <a:avLst/>
          </a:prstGeom>
        </p:spPr>
      </p:pic>
      <p:pic>
        <p:nvPicPr>
          <p:cNvPr id="4" name="Picture 3" descr="See the source image">
            <a:extLst>
              <a:ext uri="{FF2B5EF4-FFF2-40B4-BE49-F238E27FC236}">
                <a16:creationId xmlns:a16="http://schemas.microsoft.com/office/drawing/2014/main" id="{6C9D41C3-2E85-14B0-ED14-27B829FB60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5019" y="5726616"/>
            <a:ext cx="3034060" cy="701597"/>
          </a:xfrm>
          <a:prstGeom prst="rect">
            <a:avLst/>
          </a:prstGeom>
        </p:spPr>
      </p:pic>
    </p:spTree>
    <p:extLst>
      <p:ext uri="{BB962C8B-B14F-4D97-AF65-F5344CB8AC3E}">
        <p14:creationId xmlns:p14="http://schemas.microsoft.com/office/powerpoint/2010/main" val="384223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Activity: Think, Pair, Share</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5459577" y="2240843"/>
            <a:ext cx="6320316" cy="37402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dirty="0">
                <a:solidFill>
                  <a:srgbClr val="3DBFB4"/>
                </a:solidFill>
                <a:latin typeface="Arial"/>
                <a:ea typeface="Calibri" panose="020F0502020204030204"/>
                <a:cs typeface="Arial"/>
              </a:rPr>
              <a:t>Instructions: Take 10-15 minutes, with a partner, to discuss the following questions</a:t>
            </a:r>
            <a:r>
              <a:rPr lang="en-US" sz="2000" b="1" dirty="0">
                <a:latin typeface="Arial"/>
                <a:ea typeface="Calibri" panose="020F0502020204030204"/>
                <a:cs typeface="Arial"/>
              </a:rPr>
              <a:t>: </a:t>
            </a:r>
            <a:endParaRPr lang="en-US" sz="2000" dirty="0">
              <a:latin typeface="Arial"/>
              <a:ea typeface="Calibri" panose="020F0502020204030204"/>
              <a:cs typeface="Arial"/>
            </a:endParaRPr>
          </a:p>
          <a:p>
            <a:pPr marL="628650" indent="-342900">
              <a:lnSpc>
                <a:spcPct val="100000"/>
              </a:lnSpc>
              <a:spcBef>
                <a:spcPts val="0"/>
              </a:spcBef>
              <a:spcAft>
                <a:spcPts val="1200"/>
              </a:spcAft>
            </a:pPr>
            <a:r>
              <a:rPr lang="en-US" sz="2000" dirty="0">
                <a:latin typeface="Arial"/>
                <a:ea typeface="Calibri" panose="020F0502020204030204"/>
                <a:cs typeface="Arial"/>
              </a:rPr>
              <a:t>In your own words, how do you define social determinants of </a:t>
            </a:r>
            <a:r>
              <a:rPr lang="en-US" sz="2000" dirty="0">
                <a:solidFill>
                  <a:srgbClr val="000000"/>
                </a:solidFill>
                <a:latin typeface="Arial"/>
                <a:ea typeface="Calibri" panose="020F0502020204030204"/>
                <a:cs typeface="Arial"/>
              </a:rPr>
              <a:t>health </a:t>
            </a:r>
            <a:r>
              <a:rPr lang="en-US" sz="2000">
                <a:latin typeface="Arial"/>
                <a:ea typeface="Calibri" panose="020F0502020204030204"/>
                <a:cs typeface="Arial"/>
              </a:rPr>
              <a:t>(SDOH)? </a:t>
            </a:r>
            <a:endParaRPr lang="en-US" sz="2000">
              <a:solidFill>
                <a:srgbClr val="000000"/>
              </a:solidFill>
              <a:latin typeface="Arial"/>
              <a:ea typeface="Calibri" panose="020F0502020204030204"/>
              <a:cs typeface="Arial"/>
            </a:endParaRPr>
          </a:p>
          <a:p>
            <a:pPr marL="628650" indent="-342900">
              <a:lnSpc>
                <a:spcPct val="100000"/>
              </a:lnSpc>
              <a:spcBef>
                <a:spcPts val="0"/>
              </a:spcBef>
              <a:spcAft>
                <a:spcPts val="1200"/>
              </a:spcAft>
            </a:pPr>
            <a:r>
              <a:rPr lang="en-US" sz="2000" dirty="0">
                <a:latin typeface="Arial"/>
                <a:ea typeface="Calibri" panose="020F0502020204030204"/>
                <a:cs typeface="Arial"/>
              </a:rPr>
              <a:t>Have you seen the term SDOH before </a:t>
            </a:r>
            <a:r>
              <a:rPr lang="en-US" sz="2000">
                <a:latin typeface="Arial"/>
                <a:ea typeface="Calibri" panose="020F0502020204030204"/>
                <a:cs typeface="Arial"/>
              </a:rPr>
              <a:t>this presentation and how was it being applied? </a:t>
            </a:r>
          </a:p>
          <a:p>
            <a:pPr marL="628650" indent="-342900">
              <a:lnSpc>
                <a:spcPct val="100000"/>
              </a:lnSpc>
              <a:spcBef>
                <a:spcPts val="0"/>
              </a:spcBef>
              <a:spcAft>
                <a:spcPts val="1200"/>
              </a:spcAft>
            </a:pPr>
            <a:r>
              <a:rPr lang="en-US" sz="2000">
                <a:latin typeface="Arial"/>
                <a:ea typeface="Calibri" panose="020F0502020204030204"/>
                <a:cs typeface="Arial"/>
              </a:rPr>
              <a:t>Do you agree with the five domains identified? </a:t>
            </a:r>
          </a:p>
          <a:p>
            <a:pPr marL="628650" indent="-342900">
              <a:lnSpc>
                <a:spcPct val="100000"/>
              </a:lnSpc>
              <a:spcBef>
                <a:spcPts val="0"/>
              </a:spcBef>
              <a:spcAft>
                <a:spcPts val="1200"/>
              </a:spcAft>
            </a:pPr>
            <a:r>
              <a:rPr lang="en-US" sz="2000" dirty="0">
                <a:latin typeface="Arial"/>
                <a:ea typeface="Calibri" panose="020F0502020204030204"/>
                <a:cs typeface="Arial"/>
              </a:rPr>
              <a:t>Would you add to any areas?</a:t>
            </a:r>
            <a:endParaRPr lang="en-US" sz="1800" dirty="0">
              <a:ea typeface="Calibri" panose="020F0502020204030204"/>
              <a:cs typeface="Calibri" panose="020F0502020204030204"/>
            </a:endParaRPr>
          </a:p>
          <a:p>
            <a:pPr>
              <a:lnSpc>
                <a:spcPct val="100000"/>
              </a:lnSpc>
              <a:spcBef>
                <a:spcPts val="0"/>
              </a:spcBef>
              <a:buFont typeface="Arial"/>
              <a:buChar char="•"/>
            </a:pPr>
            <a:endParaRPr lang="en-US" sz="2000" dirty="0">
              <a:latin typeface="Arial"/>
              <a:ea typeface="Calibri" panose="020F0502020204030204"/>
              <a:cs typeface="Arial"/>
            </a:endParaRPr>
          </a:p>
          <a:p>
            <a:pPr>
              <a:lnSpc>
                <a:spcPct val="100000"/>
              </a:lnSpc>
              <a:spcBef>
                <a:spcPts val="0"/>
              </a:spcBef>
              <a:buFont typeface="Arial"/>
              <a:buChar char="•"/>
            </a:pPr>
            <a:endParaRPr lang="en-US" dirty="0">
              <a:latin typeface="Arial"/>
              <a:ea typeface="Calibri" panose="020F0502020204030204"/>
              <a:cs typeface="Arial"/>
            </a:endParaRPr>
          </a:p>
          <a:p>
            <a:pPr marL="0" indent="0">
              <a:lnSpc>
                <a:spcPct val="100000"/>
              </a:lnSpc>
              <a:spcBef>
                <a:spcPts val="0"/>
              </a:spcBef>
              <a:buNone/>
            </a:pPr>
            <a:endParaRPr lang="en-US" sz="2400" dirty="0">
              <a:latin typeface="Arial"/>
              <a:ea typeface="Calibri" panose="020F0502020204030204"/>
              <a:cs typeface="Arial"/>
            </a:endParaRPr>
          </a:p>
          <a:p>
            <a:pPr marL="0" indent="0">
              <a:buNone/>
            </a:pPr>
            <a:endParaRPr lang="en-US" sz="2000" dirty="0">
              <a:latin typeface="Arial"/>
              <a:ea typeface="Calibri" panose="020F0502020204030204"/>
              <a:cs typeface="Arial"/>
            </a:endParaRPr>
          </a:p>
        </p:txBody>
      </p:sp>
      <p:pic>
        <p:nvPicPr>
          <p:cNvPr id="3" name="Picture 2" descr="Diagram of five Social Determinants of Health domains">
            <a:extLst>
              <a:ext uri="{FF2B5EF4-FFF2-40B4-BE49-F238E27FC236}">
                <a16:creationId xmlns:a16="http://schemas.microsoft.com/office/drawing/2014/main" id="{6C346AD0-1D25-0BF2-8426-A0E9A827F8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2429" y="2074108"/>
            <a:ext cx="4184117" cy="3808694"/>
          </a:xfrm>
          <a:prstGeom prst="rect">
            <a:avLst/>
          </a:prstGeom>
        </p:spPr>
      </p:pic>
      <p:sp>
        <p:nvSpPr>
          <p:cNvPr id="6" name="TextBox 5">
            <a:extLst>
              <a:ext uri="{FF2B5EF4-FFF2-40B4-BE49-F238E27FC236}">
                <a16:creationId xmlns:a16="http://schemas.microsoft.com/office/drawing/2014/main" id="{C2BC627D-8728-1FFB-DA21-4053C6474A93}"/>
              </a:ext>
            </a:extLst>
          </p:cNvPr>
          <p:cNvSpPr txBox="1"/>
          <p:nvPr/>
        </p:nvSpPr>
        <p:spPr>
          <a:xfrm>
            <a:off x="798625" y="5965834"/>
            <a:ext cx="27126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(Healthy People, 2023, 2020)</a:t>
            </a:r>
          </a:p>
        </p:txBody>
      </p:sp>
      <p:sp>
        <p:nvSpPr>
          <p:cNvPr id="8" name="Rectangle 7">
            <a:extLst>
              <a:ext uri="{FF2B5EF4-FFF2-40B4-BE49-F238E27FC236}">
                <a16:creationId xmlns:a16="http://schemas.microsoft.com/office/drawing/2014/main" id="{4FE72BD9-976A-74D5-58BC-FCF57507FD57}"/>
              </a:ext>
              <a:ext uri="{C183D7F6-B498-43B3-948B-1728B52AA6E4}">
                <adec:decorative xmlns:adec="http://schemas.microsoft.com/office/drawing/2017/decorative" val="1"/>
              </a:ext>
            </a:extLst>
          </p:cNvPr>
          <p:cNvSpPr/>
          <p:nvPr/>
        </p:nvSpPr>
        <p:spPr>
          <a:xfrm>
            <a:off x="755096" y="1987154"/>
            <a:ext cx="4379511" cy="4273582"/>
          </a:xfrm>
          <a:prstGeom prst="rect">
            <a:avLst/>
          </a:prstGeom>
          <a:noFill/>
          <a:ln>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3DBFB4"/>
              </a:solidFill>
              <a:ea typeface="Calibri"/>
              <a:cs typeface="Calibri"/>
            </a:endParaRPr>
          </a:p>
        </p:txBody>
      </p:sp>
    </p:spTree>
    <p:extLst>
      <p:ext uri="{BB962C8B-B14F-4D97-AF65-F5344CB8AC3E}">
        <p14:creationId xmlns:p14="http://schemas.microsoft.com/office/powerpoint/2010/main" val="2821189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2A762C-2781-B954-27CA-48A56DAD2A73}"/>
              </a:ext>
              <a:ext uri="{C183D7F6-B498-43B3-948B-1728B52AA6E4}">
                <adec:decorative xmlns:adec="http://schemas.microsoft.com/office/drawing/2017/decorative" val="1"/>
              </a:ext>
            </a:extLst>
          </p:cNvPr>
          <p:cNvSpPr/>
          <p:nvPr/>
        </p:nvSpPr>
        <p:spPr>
          <a:xfrm>
            <a:off x="9589120" y="1064870"/>
            <a:ext cx="2078102" cy="797845"/>
          </a:xfrm>
          <a:prstGeom prst="rect">
            <a:avLst/>
          </a:prstGeom>
          <a:noFill/>
          <a:ln>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3DBFB4"/>
              </a:solidFill>
              <a:ea typeface="Calibri"/>
              <a:cs typeface="Calibri"/>
            </a:endParaRPr>
          </a:p>
        </p:txBody>
      </p:sp>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a:xfrm>
            <a:off x="838200" y="365125"/>
            <a:ext cx="6750424" cy="1347974"/>
          </a:xfrm>
        </p:spPr>
        <p:txBody>
          <a:bodyPr/>
          <a:lstStyle/>
          <a:p>
            <a:r>
              <a:rPr lang="en-US" b="1" dirty="0">
                <a:solidFill>
                  <a:srgbClr val="725689"/>
                </a:solidFill>
                <a:latin typeface="Franklin Gothic"/>
                <a:ea typeface="Calibri Light"/>
                <a:cs typeface="Calibri Light"/>
              </a:rPr>
              <a:t>Activity: Think, Pair, Share</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5789456" y="1901895"/>
            <a:ext cx="5979231" cy="463692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None/>
            </a:pPr>
            <a:r>
              <a:rPr lang="en-US" sz="2000" b="1" dirty="0">
                <a:solidFill>
                  <a:srgbClr val="3DBFB4"/>
                </a:solidFill>
                <a:latin typeface="Arial"/>
                <a:ea typeface="Calibri" panose="020F0502020204030204"/>
                <a:cs typeface="Arial"/>
              </a:rPr>
              <a:t>Instructions: </a:t>
            </a:r>
            <a:endParaRPr lang="en-US" sz="2000" dirty="0">
              <a:solidFill>
                <a:srgbClr val="000000"/>
              </a:solidFill>
              <a:latin typeface="Arial"/>
              <a:ea typeface="Calibri" panose="020F0502020204030204"/>
              <a:cs typeface="Arial"/>
            </a:endParaRPr>
          </a:p>
          <a:p>
            <a:pPr marL="457200" indent="-457200">
              <a:lnSpc>
                <a:spcPct val="100000"/>
              </a:lnSpc>
              <a:spcBef>
                <a:spcPts val="0"/>
              </a:spcBef>
              <a:spcAft>
                <a:spcPts val="1000"/>
              </a:spcAft>
              <a:buAutoNum type="arabicParenR"/>
            </a:pPr>
            <a:r>
              <a:rPr lang="en-US" sz="2000" dirty="0">
                <a:solidFill>
                  <a:srgbClr val="000000"/>
                </a:solidFill>
                <a:latin typeface="Arial"/>
                <a:ea typeface="Calibri" panose="020F0502020204030204"/>
                <a:cs typeface="Arial"/>
              </a:rPr>
              <a:t>Connect the Five Domains with Factors: Refer to the image on the screen, and the factors </a:t>
            </a:r>
            <a:r>
              <a:rPr lang="en-US" sz="2000">
                <a:solidFill>
                  <a:srgbClr val="000000"/>
                </a:solidFill>
                <a:latin typeface="Arial"/>
                <a:ea typeface="Calibri" panose="020F0502020204030204"/>
                <a:cs typeface="Arial"/>
              </a:rPr>
              <a:t>listed on the worksheet.</a:t>
            </a:r>
            <a:endParaRPr lang="en-US" sz="2000" dirty="0">
              <a:latin typeface="Arial"/>
              <a:ea typeface="Calibri"/>
              <a:cs typeface="Arial"/>
            </a:endParaRPr>
          </a:p>
          <a:p>
            <a:pPr marL="457200" indent="-457200">
              <a:lnSpc>
                <a:spcPct val="100000"/>
              </a:lnSpc>
              <a:spcBef>
                <a:spcPts val="0"/>
              </a:spcBef>
              <a:spcAft>
                <a:spcPts val="1000"/>
              </a:spcAft>
              <a:buAutoNum type="arabicParenR"/>
            </a:pPr>
            <a:r>
              <a:rPr lang="en-US" sz="2000" dirty="0">
                <a:solidFill>
                  <a:srgbClr val="000000"/>
                </a:solidFill>
                <a:latin typeface="Arial"/>
                <a:ea typeface="Calibri" panose="020F0502020204030204"/>
                <a:cs typeface="Arial"/>
              </a:rPr>
              <a:t>Use the following prompts for </a:t>
            </a:r>
            <a:r>
              <a:rPr lang="en-US" sz="2000" dirty="0">
                <a:latin typeface="Arial"/>
                <a:ea typeface="Calibri" panose="020F0502020204030204"/>
                <a:cs typeface="Arial"/>
              </a:rPr>
              <a:t>discussion:</a:t>
            </a:r>
            <a:r>
              <a:rPr lang="en-US" sz="2000" b="1" dirty="0">
                <a:latin typeface="Arial"/>
                <a:ea typeface="Calibri" panose="020F0502020204030204"/>
                <a:cs typeface="Arial"/>
              </a:rPr>
              <a:t> </a:t>
            </a:r>
            <a:endParaRPr lang="en-US" sz="2000" dirty="0">
              <a:latin typeface="Arial"/>
              <a:ea typeface="Calibri" panose="020F0502020204030204"/>
              <a:cs typeface="Arial"/>
            </a:endParaRPr>
          </a:p>
          <a:p>
            <a:pPr marL="628650" lvl="1" indent="-342900">
              <a:lnSpc>
                <a:spcPct val="100000"/>
              </a:lnSpc>
              <a:spcBef>
                <a:spcPts val="0"/>
              </a:spcBef>
              <a:buFont typeface="Courier New,monospace"/>
              <a:buChar char="o"/>
            </a:pPr>
            <a:r>
              <a:rPr lang="en-US" sz="2000" dirty="0">
                <a:latin typeface="Arial"/>
                <a:ea typeface="Calibri" panose="020F0502020204030204"/>
                <a:cs typeface="Arial"/>
              </a:rPr>
              <a:t>Which factors are important for your community?</a:t>
            </a:r>
          </a:p>
          <a:p>
            <a:pPr marL="628650" lvl="1" indent="-342900">
              <a:lnSpc>
                <a:spcPct val="100000"/>
              </a:lnSpc>
              <a:spcBef>
                <a:spcPts val="0"/>
              </a:spcBef>
              <a:buFont typeface="Courier New,monospace"/>
              <a:buChar char="o"/>
            </a:pPr>
            <a:r>
              <a:rPr lang="en-US" sz="2000" dirty="0">
                <a:latin typeface="Arial"/>
                <a:ea typeface="Calibri" panose="020F0502020204030204"/>
                <a:cs typeface="Arial"/>
              </a:rPr>
              <a:t>What factors are important for your community that are not included in this figure?</a:t>
            </a:r>
          </a:p>
          <a:p>
            <a:pPr marL="628650" lvl="1" indent="-342900">
              <a:lnSpc>
                <a:spcPct val="100000"/>
              </a:lnSpc>
              <a:spcBef>
                <a:spcPts val="0"/>
              </a:spcBef>
              <a:buFont typeface="Courier New,monospace"/>
              <a:buChar char="o"/>
            </a:pPr>
            <a:r>
              <a:rPr lang="en-US" sz="2000" dirty="0">
                <a:latin typeface="Arial"/>
                <a:ea typeface="Calibri" panose="020F0502020204030204"/>
                <a:cs typeface="Arial"/>
              </a:rPr>
              <a:t>How do these factors play a role in creating conditions in your community for health and wellness? </a:t>
            </a:r>
          </a:p>
          <a:p>
            <a:pPr marL="285750" indent="-285750">
              <a:lnSpc>
                <a:spcPct val="100000"/>
              </a:lnSpc>
              <a:spcBef>
                <a:spcPts val="0"/>
              </a:spcBef>
              <a:buAutoNum type="arabicParenR"/>
            </a:pPr>
            <a:endParaRPr lang="en-US" sz="1400" dirty="0">
              <a:latin typeface="Arial"/>
              <a:ea typeface="Calibri" panose="020F0502020204030204"/>
              <a:cs typeface="Arial"/>
            </a:endParaRPr>
          </a:p>
          <a:p>
            <a:pPr marL="0" indent="0">
              <a:lnSpc>
                <a:spcPct val="100000"/>
              </a:lnSpc>
              <a:spcBef>
                <a:spcPts val="0"/>
              </a:spcBef>
              <a:buNone/>
            </a:pPr>
            <a:endParaRPr lang="en-US" sz="2000" b="1" dirty="0">
              <a:latin typeface="Arial"/>
              <a:ea typeface="Calibri" panose="020F0502020204030204"/>
              <a:cs typeface="Arial"/>
            </a:endParaRPr>
          </a:p>
          <a:p>
            <a:pPr>
              <a:lnSpc>
                <a:spcPct val="100000"/>
              </a:lnSpc>
              <a:spcBef>
                <a:spcPts val="0"/>
              </a:spcBef>
              <a:buAutoNum type="arabicParenR"/>
            </a:pPr>
            <a:endParaRPr lang="en-US" sz="2000" dirty="0">
              <a:latin typeface="Arial"/>
              <a:ea typeface="Calibri" panose="020F0502020204030204"/>
              <a:cs typeface="Arial"/>
            </a:endParaRPr>
          </a:p>
          <a:p>
            <a:pPr>
              <a:lnSpc>
                <a:spcPct val="100000"/>
              </a:lnSpc>
              <a:spcBef>
                <a:spcPts val="0"/>
              </a:spcBef>
              <a:buAutoNum type="arabicParenR"/>
            </a:pPr>
            <a:endParaRPr lang="en-US" dirty="0">
              <a:latin typeface="Arial"/>
              <a:ea typeface="Calibri" panose="020F0502020204030204"/>
              <a:cs typeface="Arial"/>
            </a:endParaRPr>
          </a:p>
          <a:p>
            <a:pPr marL="0" indent="0">
              <a:lnSpc>
                <a:spcPct val="100000"/>
              </a:lnSpc>
              <a:spcBef>
                <a:spcPts val="0"/>
              </a:spcBef>
              <a:buNone/>
            </a:pPr>
            <a:endParaRPr lang="en-US" sz="2400" dirty="0">
              <a:latin typeface="Arial"/>
              <a:ea typeface="Calibri" panose="020F0502020204030204"/>
              <a:cs typeface="Arial"/>
            </a:endParaRPr>
          </a:p>
          <a:p>
            <a:pPr marL="0" indent="0">
              <a:buNone/>
            </a:pPr>
            <a:endParaRPr lang="en-US" sz="2000" dirty="0">
              <a:latin typeface="Arial"/>
              <a:ea typeface="Calibri" panose="020F0502020204030204"/>
              <a:cs typeface="Arial"/>
            </a:endParaRPr>
          </a:p>
        </p:txBody>
      </p:sp>
      <p:pic>
        <p:nvPicPr>
          <p:cNvPr id="4" name="Picture 3" descr="A set of icon. The icons represent social determinants factors that will be grouped within the five SDOH domains during Think, Pair, Share activity. ">
            <a:extLst>
              <a:ext uri="{FF2B5EF4-FFF2-40B4-BE49-F238E27FC236}">
                <a16:creationId xmlns:a16="http://schemas.microsoft.com/office/drawing/2014/main" id="{7A5F2813-C4A9-4D31-5520-7FC1C556EC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276" y="1908277"/>
            <a:ext cx="4558392" cy="4517571"/>
          </a:xfrm>
          <a:prstGeom prst="rect">
            <a:avLst/>
          </a:prstGeom>
        </p:spPr>
      </p:pic>
      <p:sp>
        <p:nvSpPr>
          <p:cNvPr id="7" name="Rectangle 6">
            <a:extLst>
              <a:ext uri="{FF2B5EF4-FFF2-40B4-BE49-F238E27FC236}">
                <a16:creationId xmlns:a16="http://schemas.microsoft.com/office/drawing/2014/main" id="{8A6EF3F3-EFA3-57E7-D2F9-881B439393FD}"/>
              </a:ext>
              <a:ext uri="{C183D7F6-B498-43B3-948B-1728B52AA6E4}">
                <adec:decorative xmlns:adec="http://schemas.microsoft.com/office/drawing/2017/decorative" val="1"/>
              </a:ext>
            </a:extLst>
          </p:cNvPr>
          <p:cNvSpPr/>
          <p:nvPr/>
        </p:nvSpPr>
        <p:spPr>
          <a:xfrm>
            <a:off x="1017855" y="1908326"/>
            <a:ext cx="4291925" cy="4256065"/>
          </a:xfrm>
          <a:prstGeom prst="rect">
            <a:avLst/>
          </a:prstGeom>
          <a:noFill/>
          <a:ln>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3DBFB4"/>
              </a:solidFill>
              <a:ea typeface="Calibri"/>
              <a:cs typeface="Calibri"/>
            </a:endParaRPr>
          </a:p>
        </p:txBody>
      </p:sp>
      <p:sp>
        <p:nvSpPr>
          <p:cNvPr id="6" name="TextBox 11">
            <a:extLst>
              <a:ext uri="{FF2B5EF4-FFF2-40B4-BE49-F238E27FC236}">
                <a16:creationId xmlns:a16="http://schemas.microsoft.com/office/drawing/2014/main" id="{66FE5927-2EC2-7F00-E3ED-50E00B675D0E}"/>
              </a:ext>
              <a:ext uri="{C183D7F6-B498-43B3-948B-1728B52AA6E4}">
                <adec:decorative xmlns:adec="http://schemas.microsoft.com/office/drawing/2017/decorative" val="1"/>
              </a:ext>
            </a:extLst>
          </p:cNvPr>
          <p:cNvSpPr txBox="1"/>
          <p:nvPr/>
        </p:nvSpPr>
        <p:spPr>
          <a:xfrm>
            <a:off x="9587753" y="1116106"/>
            <a:ext cx="2126877"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3DBFB4"/>
                </a:solidFill>
                <a:latin typeface="Arial"/>
                <a:cs typeface="Arial"/>
              </a:rPr>
              <a:t>Refer to Module II, Part 1 Worksheet for activity details</a:t>
            </a:r>
          </a:p>
        </p:txBody>
      </p:sp>
      <p:pic>
        <p:nvPicPr>
          <p:cNvPr id="3" name="Picture 2" descr="A purple circle with white and yellow crosses&#10;&#10;Description automatically generated">
            <a:extLst>
              <a:ext uri="{FF2B5EF4-FFF2-40B4-BE49-F238E27FC236}">
                <a16:creationId xmlns:a16="http://schemas.microsoft.com/office/drawing/2014/main" id="{17266136-E4F7-2223-1764-618C5A868C5F}"/>
              </a:ext>
            </a:extLst>
          </p:cNvPr>
          <p:cNvPicPr>
            <a:picLocks noChangeAspect="1"/>
          </p:cNvPicPr>
          <p:nvPr/>
        </p:nvPicPr>
        <p:blipFill>
          <a:blip r:embed="rId5"/>
          <a:stretch>
            <a:fillRect/>
          </a:stretch>
        </p:blipFill>
        <p:spPr>
          <a:xfrm>
            <a:off x="8943976" y="718858"/>
            <a:ext cx="781050" cy="781050"/>
          </a:xfrm>
          <a:prstGeom prst="rect">
            <a:avLst/>
          </a:prstGeom>
        </p:spPr>
      </p:pic>
    </p:spTree>
    <p:extLst>
      <p:ext uri="{BB962C8B-B14F-4D97-AF65-F5344CB8AC3E}">
        <p14:creationId xmlns:p14="http://schemas.microsoft.com/office/powerpoint/2010/main" val="2760385493"/>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71F84-3CB7-1104-F22B-EDDECA4D5C4A}"/>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Activity: Vignette – Type 2 Diabetes Story</a:t>
            </a:r>
            <a:endParaRPr lang="en-US" b="1" dirty="0">
              <a:solidFill>
                <a:srgbClr val="725689"/>
              </a:solidFill>
              <a:latin typeface="Franklin Gothic"/>
            </a:endParaRPr>
          </a:p>
        </p:txBody>
      </p:sp>
      <p:sp>
        <p:nvSpPr>
          <p:cNvPr id="3" name="Content Placeholder 2">
            <a:extLst>
              <a:ext uri="{FF2B5EF4-FFF2-40B4-BE49-F238E27FC236}">
                <a16:creationId xmlns:a16="http://schemas.microsoft.com/office/drawing/2014/main" id="{7C08EBCE-155D-CA46-4BB5-E60915C4DBC5}"/>
              </a:ext>
            </a:extLst>
          </p:cNvPr>
          <p:cNvSpPr>
            <a:spLocks noGrp="1"/>
          </p:cNvSpPr>
          <p:nvPr>
            <p:ph idx="1"/>
          </p:nvPr>
        </p:nvSpPr>
        <p:spPr>
          <a:xfrm>
            <a:off x="608163" y="1521219"/>
            <a:ext cx="6428564" cy="4624374"/>
          </a:xfrm>
        </p:spPr>
        <p:txBody>
          <a:bodyPr vert="horz" lIns="91440" tIns="45720" rIns="91440" bIns="45720" rtlCol="0" anchor="t">
            <a:noAutofit/>
          </a:bodyPr>
          <a:lstStyle/>
          <a:p>
            <a:pPr marL="0" indent="0" algn="ctr">
              <a:lnSpc>
                <a:spcPct val="100000"/>
              </a:lnSpc>
              <a:spcBef>
                <a:spcPts val="0"/>
              </a:spcBef>
              <a:buNone/>
            </a:pPr>
            <a:r>
              <a:rPr lang="en-US" sz="2400" b="1" dirty="0">
                <a:solidFill>
                  <a:srgbClr val="FBB612"/>
                </a:solidFill>
                <a:latin typeface="Arial"/>
                <a:cs typeface="Arial"/>
              </a:rPr>
              <a:t>Narrative</a:t>
            </a:r>
            <a:endParaRPr lang="en-US" sz="2400" dirty="0">
              <a:solidFill>
                <a:srgbClr val="FBB612"/>
              </a:solidFill>
              <a:latin typeface="Arial"/>
              <a:cs typeface="Arial"/>
            </a:endParaRPr>
          </a:p>
          <a:p>
            <a:pPr marL="0" lvl="1" indent="0">
              <a:lnSpc>
                <a:spcPct val="150000"/>
              </a:lnSpc>
              <a:spcBef>
                <a:spcPts val="0"/>
              </a:spcBef>
              <a:buNone/>
            </a:pPr>
            <a:r>
              <a:rPr lang="en-US" sz="1800" dirty="0">
                <a:latin typeface="Arial"/>
                <a:cs typeface="Arial"/>
              </a:rPr>
              <a:t>Mark lives in a rural community with his wife and two children. The town has a population of 4,000 residents and includes a grocery store, one gas station, a community clinic, and an elementary</a:t>
            </a:r>
            <a:r>
              <a:rPr lang="en-US" sz="1800" dirty="0">
                <a:solidFill>
                  <a:srgbClr val="000000"/>
                </a:solidFill>
                <a:latin typeface="Arial"/>
                <a:cs typeface="Arial"/>
              </a:rPr>
              <a:t> </a:t>
            </a:r>
            <a:r>
              <a:rPr lang="en-US" sz="1800" dirty="0">
                <a:latin typeface="Arial"/>
                <a:cs typeface="Arial"/>
              </a:rPr>
              <a:t>and high school. </a:t>
            </a:r>
            <a:r>
              <a:rPr lang="en-US" sz="1800" dirty="0">
                <a:solidFill>
                  <a:srgbClr val="000000"/>
                </a:solidFill>
                <a:latin typeface="Arial"/>
                <a:cs typeface="Arial"/>
              </a:rPr>
              <a:t>Mark’s community is a tight-knit agricultural community. Recently, Mark has been diagnosed with type-2 diabetes. His doctor is a rotating doctor at the community clinic and only sees patients in Mark’s community on Fridays. She has prescribed Mark a personal diet plan and medication to manage his blood glucose level.</a:t>
            </a:r>
            <a:endParaRPr lang="en-US" sz="1800">
              <a:latin typeface="Arial"/>
              <a:cs typeface="Arial"/>
            </a:endParaRPr>
          </a:p>
          <a:p>
            <a:pPr>
              <a:lnSpc>
                <a:spcPct val="100000"/>
              </a:lnSpc>
              <a:spcBef>
                <a:spcPts val="0"/>
              </a:spcBef>
            </a:pPr>
            <a:endParaRPr lang="en-US" sz="2000" dirty="0">
              <a:latin typeface="Arial Nova"/>
              <a:ea typeface="Calibri"/>
              <a:cs typeface="Arial"/>
            </a:endParaRPr>
          </a:p>
          <a:p>
            <a:pPr>
              <a:lnSpc>
                <a:spcPct val="100000"/>
              </a:lnSpc>
              <a:spcBef>
                <a:spcPts val="0"/>
              </a:spcBef>
            </a:pPr>
            <a:endParaRPr lang="en-US" sz="2000" dirty="0">
              <a:solidFill>
                <a:srgbClr val="222222"/>
              </a:solidFill>
              <a:latin typeface="Arial Nova"/>
              <a:ea typeface="Calibri"/>
              <a:cs typeface="Arial"/>
            </a:endParaRPr>
          </a:p>
          <a:p>
            <a:endParaRPr lang="en-US" dirty="0">
              <a:ea typeface="Calibri"/>
              <a:cs typeface="Calibri"/>
            </a:endParaRPr>
          </a:p>
        </p:txBody>
      </p:sp>
      <p:sp>
        <p:nvSpPr>
          <p:cNvPr id="4" name="TextBox 3">
            <a:extLst>
              <a:ext uri="{FF2B5EF4-FFF2-40B4-BE49-F238E27FC236}">
                <a16:creationId xmlns:a16="http://schemas.microsoft.com/office/drawing/2014/main" id="{78E61433-20B3-8B6E-7626-D3D2EE4ECD32}"/>
              </a:ext>
            </a:extLst>
          </p:cNvPr>
          <p:cNvSpPr txBox="1"/>
          <p:nvPr/>
        </p:nvSpPr>
        <p:spPr>
          <a:xfrm>
            <a:off x="7169670" y="2465728"/>
            <a:ext cx="470871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100" b="1" dirty="0">
                <a:solidFill>
                  <a:srgbClr val="3DBFB4"/>
                </a:solidFill>
                <a:latin typeface="Arial"/>
                <a:cs typeface="Arial"/>
              </a:rPr>
              <a:t>Instructions - Handout</a:t>
            </a:r>
            <a:endParaRPr lang="en-US"/>
          </a:p>
          <a:p>
            <a:pPr marL="285750" indent="-285750">
              <a:buFont typeface="Arial,Sans-Serif"/>
              <a:buChar char="•"/>
            </a:pPr>
            <a:r>
              <a:rPr lang="en-US" sz="2000" dirty="0">
                <a:solidFill>
                  <a:srgbClr val="000000"/>
                </a:solidFill>
                <a:latin typeface="Arial"/>
                <a:cs typeface="Arial"/>
              </a:rPr>
              <a:t>Read the case-study vignette (10-15 minutes)  </a:t>
            </a:r>
          </a:p>
          <a:p>
            <a:pPr marL="285750" indent="-285750">
              <a:buFont typeface="Arial,Sans-Serif"/>
              <a:buChar char="•"/>
            </a:pPr>
            <a:r>
              <a:rPr lang="en-US" sz="2000" dirty="0">
                <a:solidFill>
                  <a:srgbClr val="000000"/>
                </a:solidFill>
                <a:latin typeface="Arial"/>
                <a:cs typeface="Arial"/>
              </a:rPr>
              <a:t>Break up in groups of 3-4 for discussion (10-15 minutes) </a:t>
            </a:r>
          </a:p>
          <a:p>
            <a:pPr marL="285750" indent="-285750">
              <a:buFont typeface="Arial,Sans-Serif"/>
              <a:buChar char="•"/>
            </a:pPr>
            <a:r>
              <a:rPr lang="en-US" sz="2000" dirty="0">
                <a:solidFill>
                  <a:srgbClr val="000000"/>
                </a:solidFill>
                <a:latin typeface="Arial"/>
                <a:cs typeface="Arial"/>
              </a:rPr>
              <a:t>Share Out (15-20 minutes) </a:t>
            </a:r>
            <a:endParaRPr lang="en-US" sz="2000" dirty="0">
              <a:latin typeface="Arial"/>
            </a:endParaRPr>
          </a:p>
        </p:txBody>
      </p:sp>
      <p:sp>
        <p:nvSpPr>
          <p:cNvPr id="5" name="Rectangle 4">
            <a:extLst>
              <a:ext uri="{FF2B5EF4-FFF2-40B4-BE49-F238E27FC236}">
                <a16:creationId xmlns:a16="http://schemas.microsoft.com/office/drawing/2014/main" id="{4614630F-8C8A-B5C2-2D10-67384E3957F9}"/>
              </a:ext>
              <a:ext uri="{C183D7F6-B498-43B3-948B-1728B52AA6E4}">
                <adec:decorative xmlns:adec="http://schemas.microsoft.com/office/drawing/2017/decorative" val="1"/>
              </a:ext>
            </a:extLst>
          </p:cNvPr>
          <p:cNvSpPr/>
          <p:nvPr/>
        </p:nvSpPr>
        <p:spPr>
          <a:xfrm>
            <a:off x="7113494" y="1750358"/>
            <a:ext cx="4630270" cy="2801470"/>
          </a:xfrm>
          <a:prstGeom prst="rect">
            <a:avLst/>
          </a:prstGeom>
          <a:noFill/>
          <a:ln>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3DBFB4"/>
              </a:solidFill>
              <a:ea typeface="Calibri"/>
              <a:cs typeface="Calibri"/>
            </a:endParaRPr>
          </a:p>
        </p:txBody>
      </p:sp>
      <p:sp>
        <p:nvSpPr>
          <p:cNvPr id="9" name="TextBox 11">
            <a:extLst>
              <a:ext uri="{FF2B5EF4-FFF2-40B4-BE49-F238E27FC236}">
                <a16:creationId xmlns:a16="http://schemas.microsoft.com/office/drawing/2014/main" id="{87E0DC08-F532-B054-5F85-A1907775D40F}"/>
              </a:ext>
            </a:extLst>
          </p:cNvPr>
          <p:cNvSpPr txBox="1"/>
          <p:nvPr/>
        </p:nvSpPr>
        <p:spPr>
          <a:xfrm>
            <a:off x="7615518" y="1822077"/>
            <a:ext cx="3818964"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Arial"/>
                <a:cs typeface="Arial"/>
              </a:rPr>
              <a:t>Refer to Module II, Part 2 Worksheet for activity details</a:t>
            </a:r>
          </a:p>
        </p:txBody>
      </p:sp>
      <p:pic>
        <p:nvPicPr>
          <p:cNvPr id="8" name="Picture 7" descr="A purple circle with white and yellow crosses&#10;&#10;Description automatically generated">
            <a:extLst>
              <a:ext uri="{FF2B5EF4-FFF2-40B4-BE49-F238E27FC236}">
                <a16:creationId xmlns:a16="http://schemas.microsoft.com/office/drawing/2014/main" id="{79315EF8-BD68-C437-D8FB-78A29976BDD6}"/>
              </a:ext>
            </a:extLst>
          </p:cNvPr>
          <p:cNvPicPr>
            <a:picLocks noChangeAspect="1"/>
          </p:cNvPicPr>
          <p:nvPr/>
        </p:nvPicPr>
        <p:blipFill>
          <a:blip r:embed="rId3"/>
          <a:stretch>
            <a:fillRect/>
          </a:stretch>
        </p:blipFill>
        <p:spPr>
          <a:xfrm>
            <a:off x="6882094" y="1458446"/>
            <a:ext cx="781050" cy="781050"/>
          </a:xfrm>
          <a:prstGeom prst="rect">
            <a:avLst/>
          </a:prstGeom>
        </p:spPr>
      </p:pic>
    </p:spTree>
    <p:extLst>
      <p:ext uri="{BB962C8B-B14F-4D97-AF65-F5344CB8AC3E}">
        <p14:creationId xmlns:p14="http://schemas.microsoft.com/office/powerpoint/2010/main" val="131829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C061-C009-DC41-B5BE-A28D93E8B27B}"/>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Discussion: Prompt 1</a:t>
            </a:r>
          </a:p>
        </p:txBody>
      </p:sp>
      <p:sp>
        <p:nvSpPr>
          <p:cNvPr id="3" name="Content Placeholder 2">
            <a:extLst>
              <a:ext uri="{FF2B5EF4-FFF2-40B4-BE49-F238E27FC236}">
                <a16:creationId xmlns:a16="http://schemas.microsoft.com/office/drawing/2014/main" id="{157DFF01-70DE-A637-F7C1-85219C0C64C5}"/>
              </a:ext>
            </a:extLst>
          </p:cNvPr>
          <p:cNvSpPr>
            <a:spLocks noGrp="1"/>
          </p:cNvSpPr>
          <p:nvPr>
            <p:ph idx="1"/>
          </p:nvPr>
        </p:nvSpPr>
        <p:spPr>
          <a:xfrm>
            <a:off x="841453" y="1636395"/>
            <a:ext cx="7743983" cy="4351338"/>
          </a:xfrm>
        </p:spPr>
        <p:txBody>
          <a:bodyPr vert="horz" lIns="91440" tIns="45720" rIns="91440" bIns="45720" rtlCol="0" anchor="t">
            <a:noAutofit/>
          </a:bodyPr>
          <a:lstStyle/>
          <a:p>
            <a:pPr marL="0" indent="0">
              <a:lnSpc>
                <a:spcPct val="100000"/>
              </a:lnSpc>
              <a:spcBef>
                <a:spcPts val="0"/>
              </a:spcBef>
              <a:buNone/>
            </a:pPr>
            <a:r>
              <a:rPr lang="en-US" sz="2400" b="1" dirty="0">
                <a:solidFill>
                  <a:srgbClr val="3DBFB4"/>
                </a:solidFill>
                <a:latin typeface="Arial"/>
                <a:cs typeface="Arial"/>
              </a:rPr>
              <a:t>In a 3-4 person group, start discussing the story using the following prompts.</a:t>
            </a:r>
          </a:p>
          <a:p>
            <a:pPr marL="0" indent="0">
              <a:lnSpc>
                <a:spcPct val="100000"/>
              </a:lnSpc>
              <a:spcBef>
                <a:spcPts val="0"/>
              </a:spcBef>
              <a:buNone/>
            </a:pPr>
            <a:endParaRPr lang="en-US" sz="2000" dirty="0">
              <a:latin typeface="Arial"/>
              <a:cs typeface="Arial"/>
            </a:endParaRPr>
          </a:p>
          <a:p>
            <a:pPr marL="0" indent="0">
              <a:lnSpc>
                <a:spcPct val="100000"/>
              </a:lnSpc>
              <a:spcBef>
                <a:spcPts val="0"/>
              </a:spcBef>
              <a:buNone/>
            </a:pPr>
            <a:r>
              <a:rPr lang="en-US" sz="2000" dirty="0">
                <a:latin typeface="Arial"/>
                <a:cs typeface="Arial"/>
              </a:rPr>
              <a:t>From a social determinants of health perspective, environmental factors create conditions in which people are born, live, learn, and grow. </a:t>
            </a:r>
          </a:p>
          <a:p>
            <a:pPr marL="0" indent="0">
              <a:lnSpc>
                <a:spcPct val="100000"/>
              </a:lnSpc>
              <a:spcBef>
                <a:spcPts val="0"/>
              </a:spcBef>
              <a:buNone/>
            </a:pPr>
            <a:endParaRPr lang="en-US" sz="2000" dirty="0">
              <a:latin typeface="Arial"/>
              <a:cs typeface="Arial"/>
            </a:endParaRPr>
          </a:p>
          <a:p>
            <a:pPr marL="0" indent="0">
              <a:lnSpc>
                <a:spcPct val="100000"/>
              </a:lnSpc>
              <a:spcBef>
                <a:spcPts val="0"/>
              </a:spcBef>
              <a:buNone/>
            </a:pPr>
            <a:r>
              <a:rPr lang="en-US" sz="2000" dirty="0">
                <a:latin typeface="Arial"/>
                <a:cs typeface="Arial"/>
              </a:rPr>
              <a:t>The environmental conditions we live in contribute to avoidable or preventable health.</a:t>
            </a:r>
          </a:p>
          <a:p>
            <a:pPr marL="0" indent="0">
              <a:lnSpc>
                <a:spcPct val="100000"/>
              </a:lnSpc>
              <a:spcBef>
                <a:spcPts val="0"/>
              </a:spcBef>
              <a:buNone/>
            </a:pPr>
            <a:endParaRPr lang="en-US" sz="2000" dirty="0">
              <a:latin typeface="Arial"/>
              <a:cs typeface="Arial"/>
            </a:endParaRPr>
          </a:p>
          <a:p>
            <a:pPr marL="0" indent="0">
              <a:lnSpc>
                <a:spcPct val="100000"/>
              </a:lnSpc>
              <a:spcBef>
                <a:spcPts val="0"/>
              </a:spcBef>
              <a:buNone/>
            </a:pPr>
            <a:r>
              <a:rPr lang="en-US" sz="2000" dirty="0">
                <a:solidFill>
                  <a:srgbClr val="000000"/>
                </a:solidFill>
                <a:latin typeface="Arial"/>
                <a:cs typeface="Arial"/>
              </a:rPr>
              <a:t>With this perspective, what were factors and conditions at the community level that may have led </a:t>
            </a:r>
            <a:r>
              <a:rPr lang="en-US" sz="2000" dirty="0">
                <a:latin typeface="Arial"/>
                <a:cs typeface="Arial"/>
              </a:rPr>
              <a:t>to Mark's diagnosis?</a:t>
            </a:r>
            <a:endParaRPr lang="en-US" sz="2000" dirty="0"/>
          </a:p>
          <a:p>
            <a:pPr>
              <a:lnSpc>
                <a:spcPct val="100000"/>
              </a:lnSpc>
              <a:spcBef>
                <a:spcPts val="0"/>
              </a:spcBef>
            </a:pPr>
            <a:endParaRPr lang="en-US" sz="1400" dirty="0">
              <a:latin typeface="Arial"/>
              <a:cs typeface="Arial"/>
            </a:endParaRPr>
          </a:p>
          <a:p>
            <a:endParaRPr lang="en-US" dirty="0">
              <a:ea typeface="Calibri"/>
              <a:cs typeface="Calibri"/>
            </a:endParaRPr>
          </a:p>
        </p:txBody>
      </p:sp>
    </p:spTree>
    <p:extLst>
      <p:ext uri="{BB962C8B-B14F-4D97-AF65-F5344CB8AC3E}">
        <p14:creationId xmlns:p14="http://schemas.microsoft.com/office/powerpoint/2010/main" val="800036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FCC3-7027-69A0-2BC9-CB9DDA8725B3}"/>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Continuation of Story &amp; Discussion Prompt 2</a:t>
            </a:r>
          </a:p>
        </p:txBody>
      </p:sp>
      <p:sp>
        <p:nvSpPr>
          <p:cNvPr id="3" name="Content Placeholder 2">
            <a:extLst>
              <a:ext uri="{FF2B5EF4-FFF2-40B4-BE49-F238E27FC236}">
                <a16:creationId xmlns:a16="http://schemas.microsoft.com/office/drawing/2014/main" id="{17572EE7-5544-AC33-A3DC-68DBBF776FA0}"/>
              </a:ext>
            </a:extLst>
          </p:cNvPr>
          <p:cNvSpPr>
            <a:spLocks noGrp="1"/>
          </p:cNvSpPr>
          <p:nvPr>
            <p:ph idx="1"/>
          </p:nvPr>
        </p:nvSpPr>
        <p:spPr>
          <a:xfrm>
            <a:off x="838200" y="1869277"/>
            <a:ext cx="7771282" cy="4107368"/>
          </a:xfrm>
        </p:spPr>
        <p:txBody>
          <a:bodyPr vert="horz" lIns="91440" tIns="45720" rIns="91440" bIns="45720" rtlCol="0" anchor="t">
            <a:noAutofit/>
          </a:bodyPr>
          <a:lstStyle/>
          <a:p>
            <a:pPr marL="0" indent="0">
              <a:lnSpc>
                <a:spcPct val="100000"/>
              </a:lnSpc>
              <a:spcBef>
                <a:spcPts val="0"/>
              </a:spcBef>
              <a:buNone/>
            </a:pPr>
            <a:r>
              <a:rPr lang="en-US" sz="2400" b="1" dirty="0">
                <a:solidFill>
                  <a:srgbClr val="3DBFB4"/>
                </a:solidFill>
                <a:latin typeface="Arial"/>
                <a:cs typeface="Arial"/>
              </a:rPr>
              <a:t>Narrative continued:</a:t>
            </a:r>
            <a:r>
              <a:rPr lang="en-US" sz="2400" dirty="0">
                <a:solidFill>
                  <a:srgbClr val="3DBFB4"/>
                </a:solidFill>
                <a:latin typeface="Arial"/>
                <a:cs typeface="Arial"/>
              </a:rPr>
              <a:t> A year has gone by, and Mark has been able to manage his diabetes and adopt a new healthy diet with regular exercise.</a:t>
            </a:r>
            <a:r>
              <a:rPr lang="en-US" sz="2000" dirty="0">
                <a:solidFill>
                  <a:srgbClr val="000000"/>
                </a:solidFill>
                <a:latin typeface="Arial"/>
                <a:cs typeface="Arial"/>
              </a:rPr>
              <a:t> </a:t>
            </a:r>
            <a:endParaRPr lang="en-US"/>
          </a:p>
          <a:p>
            <a:pPr>
              <a:lnSpc>
                <a:spcPct val="100000"/>
              </a:lnSpc>
              <a:spcBef>
                <a:spcPts val="0"/>
              </a:spcBef>
            </a:pPr>
            <a:endParaRPr lang="en-US" sz="2000" dirty="0">
              <a:latin typeface="Arial"/>
              <a:cs typeface="Arial"/>
            </a:endParaRPr>
          </a:p>
          <a:p>
            <a:pPr marL="0" indent="0">
              <a:lnSpc>
                <a:spcPct val="100000"/>
              </a:lnSpc>
              <a:spcBef>
                <a:spcPts val="0"/>
              </a:spcBef>
              <a:buNone/>
            </a:pPr>
            <a:r>
              <a:rPr lang="en-US" sz="2000" dirty="0">
                <a:latin typeface="Arial"/>
                <a:cs typeface="Arial"/>
              </a:rPr>
              <a:t>Community health workers are recording an increase in individuals who have been diagnosed with diabetes in the community. </a:t>
            </a:r>
          </a:p>
          <a:p>
            <a:pPr>
              <a:lnSpc>
                <a:spcPct val="100000"/>
              </a:lnSpc>
              <a:spcBef>
                <a:spcPts val="0"/>
              </a:spcBef>
            </a:pPr>
            <a:endParaRPr lang="en-US" sz="2000" dirty="0">
              <a:latin typeface="Arial"/>
              <a:cs typeface="Arial"/>
            </a:endParaRPr>
          </a:p>
          <a:p>
            <a:pPr marL="0" indent="0">
              <a:lnSpc>
                <a:spcPct val="100000"/>
              </a:lnSpc>
              <a:spcBef>
                <a:spcPts val="0"/>
              </a:spcBef>
              <a:buNone/>
            </a:pPr>
            <a:r>
              <a:rPr lang="en-US" sz="2000" b="1" dirty="0">
                <a:solidFill>
                  <a:srgbClr val="FBB612"/>
                </a:solidFill>
                <a:latin typeface="Arial"/>
                <a:cs typeface="Arial"/>
              </a:rPr>
              <a:t>Discussion Prompt:</a:t>
            </a:r>
            <a:r>
              <a:rPr lang="en-US" sz="2000" dirty="0">
                <a:latin typeface="Arial"/>
                <a:cs typeface="Arial"/>
              </a:rPr>
              <a:t> Describe why an individual-based strategy like a prescribed diet is not sufficient to address the social conditions that are causing an increase in diabetes across the community.</a:t>
            </a:r>
            <a:endParaRPr lang="en-US" dirty="0">
              <a:cs typeface="Calibri" panose="020F0502020204030204"/>
            </a:endParaRPr>
          </a:p>
        </p:txBody>
      </p:sp>
    </p:spTree>
    <p:extLst>
      <p:ext uri="{BB962C8B-B14F-4D97-AF65-F5344CB8AC3E}">
        <p14:creationId xmlns:p14="http://schemas.microsoft.com/office/powerpoint/2010/main" val="4189699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7916-59EA-412B-02D8-F108E25C827D}"/>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Strategies to Address Social Determinants of Health</a:t>
            </a:r>
            <a:endParaRPr lang="en-US" b="1" dirty="0">
              <a:solidFill>
                <a:srgbClr val="725689"/>
              </a:solidFill>
              <a:latin typeface="Franklin Gothic"/>
            </a:endParaRPr>
          </a:p>
        </p:txBody>
      </p:sp>
      <p:sp>
        <p:nvSpPr>
          <p:cNvPr id="3" name="Content Placeholder 2">
            <a:extLst>
              <a:ext uri="{FF2B5EF4-FFF2-40B4-BE49-F238E27FC236}">
                <a16:creationId xmlns:a16="http://schemas.microsoft.com/office/drawing/2014/main" id="{D0B46A79-668B-B3D9-3536-6DB3F0C81D65}"/>
              </a:ext>
            </a:extLst>
          </p:cNvPr>
          <p:cNvSpPr>
            <a:spLocks noGrp="1"/>
          </p:cNvSpPr>
          <p:nvPr>
            <p:ph idx="1"/>
          </p:nvPr>
        </p:nvSpPr>
        <p:spPr>
          <a:xfrm>
            <a:off x="636494" y="1755859"/>
            <a:ext cx="11312301" cy="4788367"/>
          </a:xfrm>
        </p:spPr>
        <p:txBody>
          <a:bodyPr vert="horz" lIns="91440" tIns="45720" rIns="91440" bIns="45720" rtlCol="0" anchor="t">
            <a:noAutofit/>
          </a:bodyPr>
          <a:lstStyle/>
          <a:p>
            <a:pPr marL="0" indent="0">
              <a:lnSpc>
                <a:spcPct val="100000"/>
              </a:lnSpc>
              <a:spcBef>
                <a:spcPts val="0"/>
              </a:spcBef>
              <a:spcAft>
                <a:spcPts val="600"/>
              </a:spcAft>
              <a:buNone/>
            </a:pPr>
            <a:r>
              <a:rPr lang="en-US" sz="2400" b="1" dirty="0">
                <a:solidFill>
                  <a:srgbClr val="3DBFB4"/>
                </a:solidFill>
                <a:latin typeface="Arial"/>
                <a:cs typeface="Arial"/>
              </a:rPr>
              <a:t>Drawing Activity: </a:t>
            </a:r>
            <a:endParaRPr lang="en-US" sz="2400" dirty="0">
              <a:solidFill>
                <a:srgbClr val="3DBFB4"/>
              </a:solidFill>
              <a:latin typeface="Arial"/>
              <a:cs typeface="Arial"/>
            </a:endParaRPr>
          </a:p>
          <a:p>
            <a:pPr marL="342900" indent="-342900">
              <a:lnSpc>
                <a:spcPct val="100000"/>
              </a:lnSpc>
              <a:spcBef>
                <a:spcPts val="0"/>
              </a:spcBef>
              <a:spcAft>
                <a:spcPts val="600"/>
              </a:spcAft>
            </a:pPr>
            <a:r>
              <a:rPr lang="en-US" sz="2000" b="1" dirty="0">
                <a:latin typeface="Arial"/>
                <a:cs typeface="Arial"/>
              </a:rPr>
              <a:t>Draw two diagrams</a:t>
            </a:r>
            <a:r>
              <a:rPr lang="en-US" sz="2000" dirty="0">
                <a:latin typeface="Arial"/>
                <a:cs typeface="Arial"/>
              </a:rPr>
              <a:t> that explain different approaches to prevent and manage Type 2 Diabetes. Discuss the differences in the two diagrams as well as the similarities. </a:t>
            </a:r>
            <a:endParaRPr lang="en-US" sz="2400" dirty="0">
              <a:solidFill>
                <a:srgbClr val="3DBFB4"/>
              </a:solidFill>
              <a:latin typeface="Arial"/>
              <a:cs typeface="Arial"/>
            </a:endParaRPr>
          </a:p>
          <a:p>
            <a:pPr marL="342900" indent="-342900">
              <a:lnSpc>
                <a:spcPct val="100000"/>
              </a:lnSpc>
              <a:spcBef>
                <a:spcPts val="0"/>
              </a:spcBef>
              <a:spcAft>
                <a:spcPts val="600"/>
              </a:spcAft>
            </a:pPr>
            <a:r>
              <a:rPr lang="en-US" sz="2000" b="1" dirty="0">
                <a:latin typeface="Arial"/>
                <a:ea typeface="Calibri"/>
                <a:cs typeface="Arial"/>
              </a:rPr>
              <a:t>Prevention of Diabetes:</a:t>
            </a:r>
            <a:r>
              <a:rPr lang="en-US" sz="2000" dirty="0">
                <a:latin typeface="Arial"/>
                <a:ea typeface="Calibri"/>
                <a:cs typeface="Arial"/>
              </a:rPr>
              <a:t> Draw the social determinants of health that could be leveraged to prevent diabetes in your community.</a:t>
            </a:r>
            <a:endParaRPr lang="en-US" sz="2400" dirty="0">
              <a:solidFill>
                <a:srgbClr val="3DBFB4"/>
              </a:solidFill>
              <a:latin typeface="Arial"/>
              <a:ea typeface="Calibri"/>
              <a:cs typeface="Arial"/>
            </a:endParaRPr>
          </a:p>
          <a:p>
            <a:pPr marL="342900" indent="-342900">
              <a:lnSpc>
                <a:spcPct val="100000"/>
              </a:lnSpc>
              <a:spcBef>
                <a:spcPts val="0"/>
              </a:spcBef>
              <a:spcAft>
                <a:spcPts val="600"/>
              </a:spcAft>
            </a:pPr>
            <a:r>
              <a:rPr lang="en-US" sz="2000" b="1" dirty="0">
                <a:latin typeface="Arial"/>
                <a:ea typeface="Calibri"/>
                <a:cs typeface="Arial"/>
              </a:rPr>
              <a:t>Management of Diabetes:</a:t>
            </a:r>
            <a:r>
              <a:rPr lang="en-US" sz="2000" dirty="0">
                <a:latin typeface="Arial"/>
                <a:ea typeface="Calibri"/>
                <a:cs typeface="Arial"/>
              </a:rPr>
              <a:t> Draw the social determinants of health that could be changed within your setting to improve diabetes management. </a:t>
            </a:r>
            <a:endParaRPr lang="en-US" sz="2400" dirty="0">
              <a:solidFill>
                <a:srgbClr val="3DBFB4"/>
              </a:solidFill>
              <a:latin typeface="Arial"/>
              <a:ea typeface="Calibri"/>
              <a:cs typeface="Arial"/>
            </a:endParaRPr>
          </a:p>
          <a:p>
            <a:pPr marL="0" indent="0">
              <a:lnSpc>
                <a:spcPct val="100000"/>
              </a:lnSpc>
              <a:spcBef>
                <a:spcPts val="0"/>
              </a:spcBef>
              <a:spcAft>
                <a:spcPts val="600"/>
              </a:spcAft>
              <a:buNone/>
            </a:pPr>
            <a:r>
              <a:rPr lang="en-US" sz="2400" b="1" dirty="0">
                <a:solidFill>
                  <a:srgbClr val="3DBFB4"/>
                </a:solidFill>
                <a:latin typeface="Arial"/>
                <a:ea typeface="Calibri"/>
                <a:cs typeface="Arial"/>
              </a:rPr>
              <a:t>Discussion prompts: </a:t>
            </a:r>
            <a:r>
              <a:rPr lang="en-US" sz="2400" b="1" dirty="0">
                <a:latin typeface="Arial"/>
                <a:ea typeface="Calibri"/>
                <a:cs typeface="Arial"/>
              </a:rPr>
              <a:t> </a:t>
            </a:r>
            <a:endParaRPr lang="en-US" sz="2000" dirty="0">
              <a:latin typeface="Arial"/>
              <a:ea typeface="Calibri"/>
              <a:cs typeface="Calibri"/>
            </a:endParaRPr>
          </a:p>
          <a:p>
            <a:pPr marL="342900" indent="-342900">
              <a:lnSpc>
                <a:spcPct val="100000"/>
              </a:lnSpc>
              <a:spcBef>
                <a:spcPts val="0"/>
              </a:spcBef>
              <a:spcAft>
                <a:spcPts val="600"/>
              </a:spcAft>
            </a:pPr>
            <a:r>
              <a:rPr lang="en-US" sz="2000" dirty="0">
                <a:latin typeface="Arial"/>
                <a:ea typeface="Calibri"/>
                <a:cs typeface="Arial"/>
              </a:rPr>
              <a:t>What would you do to improve prevention of diabetes in your community? </a:t>
            </a:r>
            <a:endParaRPr lang="en-US" sz="2000" dirty="0">
              <a:latin typeface="Arial"/>
              <a:ea typeface="Calibri"/>
              <a:cs typeface="Calibri"/>
            </a:endParaRPr>
          </a:p>
          <a:p>
            <a:pPr marL="342900" indent="-342900">
              <a:lnSpc>
                <a:spcPct val="100000"/>
              </a:lnSpc>
              <a:spcBef>
                <a:spcPts val="0"/>
              </a:spcBef>
              <a:spcAft>
                <a:spcPts val="600"/>
              </a:spcAft>
            </a:pPr>
            <a:r>
              <a:rPr lang="en-US" sz="2000" dirty="0">
                <a:latin typeface="Arial"/>
                <a:ea typeface="Calibri"/>
                <a:cs typeface="Arial"/>
              </a:rPr>
              <a:t>What would you like to see done to help support management of diabetes in your community? </a:t>
            </a:r>
            <a:endParaRPr lang="en-US" sz="2000" dirty="0">
              <a:latin typeface="Arial"/>
              <a:ea typeface="Calibri"/>
              <a:cs typeface="Calibri"/>
            </a:endParaRPr>
          </a:p>
          <a:p>
            <a:pPr marL="342900" indent="-342900">
              <a:lnSpc>
                <a:spcPct val="100000"/>
              </a:lnSpc>
              <a:spcBef>
                <a:spcPts val="0"/>
              </a:spcBef>
              <a:spcAft>
                <a:spcPts val="600"/>
              </a:spcAft>
            </a:pPr>
            <a:r>
              <a:rPr lang="en-US" sz="2000" dirty="0">
                <a:latin typeface="Arial"/>
                <a:ea typeface="Calibri"/>
                <a:cs typeface="Arial"/>
              </a:rPr>
              <a:t>What strategies can be done immediately? </a:t>
            </a:r>
            <a:endParaRPr lang="en-US" sz="2000" dirty="0">
              <a:latin typeface="Arial"/>
              <a:ea typeface="Calibri"/>
              <a:cs typeface="Calibri"/>
            </a:endParaRPr>
          </a:p>
          <a:p>
            <a:pPr marL="342900" indent="-342900">
              <a:lnSpc>
                <a:spcPct val="100000"/>
              </a:lnSpc>
              <a:spcBef>
                <a:spcPts val="0"/>
              </a:spcBef>
              <a:spcAft>
                <a:spcPts val="600"/>
              </a:spcAft>
            </a:pPr>
            <a:r>
              <a:rPr lang="en-US" sz="2000" dirty="0">
                <a:latin typeface="Arial"/>
                <a:ea typeface="Calibri"/>
                <a:cs typeface="Arial"/>
              </a:rPr>
              <a:t>Which strategies are medium-term goals? Which are long-term goals?</a:t>
            </a:r>
            <a:endParaRPr lang="en-US" sz="2000" dirty="0">
              <a:latin typeface="Arial"/>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721623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26D7-D91C-DFF7-8B63-FD7CC3EA6261}"/>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Post-Module Reflection</a:t>
            </a:r>
          </a:p>
        </p:txBody>
      </p:sp>
      <p:sp>
        <p:nvSpPr>
          <p:cNvPr id="15" name="Content Placeholder 14">
            <a:extLst>
              <a:ext uri="{FF2B5EF4-FFF2-40B4-BE49-F238E27FC236}">
                <a16:creationId xmlns:a16="http://schemas.microsoft.com/office/drawing/2014/main" id="{BC520B0B-3323-AA32-AE68-298EE4235561}"/>
              </a:ext>
            </a:extLst>
          </p:cNvPr>
          <p:cNvSpPr>
            <a:spLocks noGrp="1"/>
          </p:cNvSpPr>
          <p:nvPr>
            <p:ph idx="1"/>
          </p:nvPr>
        </p:nvSpPr>
        <p:spPr/>
        <p:txBody>
          <a:bodyPr vert="horz" lIns="91440" tIns="45720" rIns="91440" bIns="45720" rtlCol="0" anchor="t">
            <a:normAutofit/>
          </a:bodyPr>
          <a:lstStyle/>
          <a:p>
            <a:pPr marL="285750" indent="-285750">
              <a:lnSpc>
                <a:spcPct val="100000"/>
              </a:lnSpc>
              <a:spcBef>
                <a:spcPts val="0"/>
              </a:spcBef>
              <a:buFont typeface="Arial,Sans-Serif" panose="020B0604020202020204" pitchFamily="34" charset="0"/>
            </a:pPr>
            <a:r>
              <a:rPr lang="en-US" sz="2400" dirty="0">
                <a:latin typeface="Arial"/>
                <a:cs typeface="Arial"/>
              </a:rPr>
              <a:t>What were your thoughts about sharing the connection between the CDC five domains for social determinants of health and your community? </a:t>
            </a:r>
          </a:p>
          <a:p>
            <a:pPr marL="285750" indent="-285750">
              <a:lnSpc>
                <a:spcPct val="100000"/>
              </a:lnSpc>
              <a:spcBef>
                <a:spcPts val="0"/>
              </a:spcBef>
              <a:buFont typeface="Arial,Sans-Serif" panose="020B0604020202020204" pitchFamily="34" charset="0"/>
            </a:pPr>
            <a:endParaRPr lang="en-US" sz="2400" dirty="0">
              <a:latin typeface="Arial"/>
              <a:cs typeface="Arial"/>
            </a:endParaRPr>
          </a:p>
          <a:p>
            <a:pPr marL="285750" indent="-285750">
              <a:lnSpc>
                <a:spcPct val="100000"/>
              </a:lnSpc>
              <a:spcBef>
                <a:spcPts val="0"/>
              </a:spcBef>
              <a:buFont typeface="Arial,Sans-Serif" panose="020B0604020202020204" pitchFamily="34" charset="0"/>
            </a:pPr>
            <a:r>
              <a:rPr lang="en-US" sz="2400" dirty="0">
                <a:latin typeface="Arial"/>
                <a:cs typeface="Arial"/>
              </a:rPr>
              <a:t>How has your perspective shifted </a:t>
            </a:r>
            <a:r>
              <a:rPr lang="en-US" sz="2400" b="1" u="sng" dirty="0">
                <a:latin typeface="Arial"/>
                <a:cs typeface="Arial"/>
              </a:rPr>
              <a:t>AFTER </a:t>
            </a:r>
            <a:r>
              <a:rPr lang="en-US" sz="2400" dirty="0">
                <a:latin typeface="Arial"/>
                <a:cs typeface="Arial"/>
              </a:rPr>
              <a:t>this module, if at all? </a:t>
            </a:r>
          </a:p>
          <a:p>
            <a:pPr marL="285750" indent="-285750">
              <a:lnSpc>
                <a:spcPct val="100000"/>
              </a:lnSpc>
              <a:spcBef>
                <a:spcPts val="0"/>
              </a:spcBef>
              <a:buFont typeface="Arial,Sans-Serif" panose="020B0604020202020204" pitchFamily="34" charset="0"/>
            </a:pPr>
            <a:endParaRPr lang="en-US" sz="2400" dirty="0">
              <a:latin typeface="Arial"/>
              <a:cs typeface="Arial"/>
            </a:endParaRPr>
          </a:p>
          <a:p>
            <a:pPr marL="285750" indent="-285750">
              <a:lnSpc>
                <a:spcPct val="100000"/>
              </a:lnSpc>
              <a:spcBef>
                <a:spcPts val="0"/>
              </a:spcBef>
              <a:buFont typeface="Arial,Sans-Serif" panose="020B0604020202020204" pitchFamily="34" charset="0"/>
            </a:pPr>
            <a:r>
              <a:rPr lang="en-US" sz="2400" dirty="0">
                <a:latin typeface="Arial"/>
                <a:cs typeface="Arial"/>
              </a:rPr>
              <a:t>How will you apply this information to your current work? </a:t>
            </a:r>
          </a:p>
          <a:p>
            <a:pPr marL="285750" indent="-285750">
              <a:lnSpc>
                <a:spcPct val="100000"/>
              </a:lnSpc>
              <a:spcBef>
                <a:spcPts val="0"/>
              </a:spcBef>
              <a:buFont typeface="Arial,Sans-Serif" panose="020B0604020202020204" pitchFamily="34" charset="0"/>
            </a:pPr>
            <a:endParaRPr lang="en-US" sz="2400" dirty="0">
              <a:latin typeface="Arial"/>
              <a:cs typeface="Arial"/>
            </a:endParaRPr>
          </a:p>
          <a:p>
            <a:pPr marL="285750" indent="-285750">
              <a:lnSpc>
                <a:spcPct val="100000"/>
              </a:lnSpc>
              <a:spcBef>
                <a:spcPts val="0"/>
              </a:spcBef>
              <a:buFont typeface="Arial,Sans-Serif" panose="020B0604020202020204" pitchFamily="34" charset="0"/>
            </a:pPr>
            <a:r>
              <a:rPr lang="en-US" sz="2400" dirty="0">
                <a:latin typeface="Arial"/>
                <a:cs typeface="Arial"/>
              </a:rPr>
              <a:t>Can you identify some things you will do differently after participating in this module? </a:t>
            </a:r>
            <a:endParaRPr lang="en-US" sz="2400" dirty="0">
              <a:ea typeface="Calibri" panose="020F0502020204030204"/>
              <a:cs typeface="Calibri" panose="020F0502020204030204"/>
            </a:endParaRPr>
          </a:p>
        </p:txBody>
      </p:sp>
    </p:spTree>
    <p:extLst>
      <p:ext uri="{BB962C8B-B14F-4D97-AF65-F5344CB8AC3E}">
        <p14:creationId xmlns:p14="http://schemas.microsoft.com/office/powerpoint/2010/main" val="99315784"/>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3B16-37E2-4942-6198-673A6F4D3026}"/>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Summary</a:t>
            </a:r>
            <a:endParaRPr lang="en-US" dirty="0">
              <a:solidFill>
                <a:srgbClr val="725689"/>
              </a:solidFill>
              <a:latin typeface="Franklin Gothic"/>
            </a:endParaRPr>
          </a:p>
        </p:txBody>
      </p:sp>
      <p:sp>
        <p:nvSpPr>
          <p:cNvPr id="3" name="Content Placeholder 2">
            <a:extLst>
              <a:ext uri="{FF2B5EF4-FFF2-40B4-BE49-F238E27FC236}">
                <a16:creationId xmlns:a16="http://schemas.microsoft.com/office/drawing/2014/main" id="{B34C3935-DA3B-2C65-4DD5-0728129EA5E9}"/>
              </a:ext>
            </a:extLst>
          </p:cNvPr>
          <p:cNvSpPr>
            <a:spLocks noGrp="1"/>
          </p:cNvSpPr>
          <p:nvPr>
            <p:ph idx="1"/>
          </p:nvPr>
        </p:nvSpPr>
        <p:spPr>
          <a:xfrm>
            <a:off x="838200" y="1807341"/>
            <a:ext cx="7491582" cy="4741630"/>
          </a:xfrm>
        </p:spPr>
        <p:txBody>
          <a:bodyPr vert="horz" lIns="91440" tIns="45720" rIns="91440" bIns="45720" rtlCol="0" anchor="t">
            <a:normAutofit/>
          </a:bodyPr>
          <a:lstStyle/>
          <a:p>
            <a:pPr marL="0" indent="0">
              <a:lnSpc>
                <a:spcPct val="100000"/>
              </a:lnSpc>
              <a:spcBef>
                <a:spcPts val="0"/>
              </a:spcBef>
              <a:buNone/>
            </a:pPr>
            <a:r>
              <a:rPr lang="en-US" sz="2000" b="1" dirty="0">
                <a:solidFill>
                  <a:srgbClr val="3DBFB4"/>
                </a:solidFill>
                <a:latin typeface="Arial"/>
                <a:ea typeface="Calibri"/>
                <a:cs typeface="Arial"/>
              </a:rPr>
              <a:t>Module II </a:t>
            </a:r>
            <a:r>
              <a:rPr lang="en-US" sz="2000" dirty="0">
                <a:solidFill>
                  <a:srgbClr val="000000"/>
                </a:solidFill>
                <a:latin typeface="Arial"/>
                <a:ea typeface="Calibri"/>
                <a:cs typeface="Arial"/>
              </a:rPr>
              <a:t>provided definitions and activities for social determinants of health and the CDC domains.</a:t>
            </a:r>
            <a:endParaRPr lang="en-US" dirty="0">
              <a:cs typeface="Calibri" panose="020F0502020204030204"/>
            </a:endParaRPr>
          </a:p>
          <a:p>
            <a:pPr marL="0" indent="0">
              <a:lnSpc>
                <a:spcPct val="100000"/>
              </a:lnSpc>
              <a:spcBef>
                <a:spcPts val="0"/>
              </a:spcBef>
              <a:buNone/>
            </a:pPr>
            <a:endParaRPr lang="en-US" sz="2000" dirty="0">
              <a:solidFill>
                <a:srgbClr val="000000"/>
              </a:solidFill>
              <a:latin typeface="Arial"/>
              <a:ea typeface="Calibri"/>
              <a:cs typeface="Arial"/>
            </a:endParaRPr>
          </a:p>
          <a:p>
            <a:pPr marL="0" indent="0">
              <a:lnSpc>
                <a:spcPct val="100000"/>
              </a:lnSpc>
              <a:spcBef>
                <a:spcPts val="0"/>
              </a:spcBef>
              <a:buNone/>
            </a:pPr>
            <a:r>
              <a:rPr lang="en-US" sz="2000" dirty="0">
                <a:solidFill>
                  <a:srgbClr val="000000"/>
                </a:solidFill>
                <a:latin typeface="Arial"/>
                <a:ea typeface="Calibri"/>
                <a:cs typeface="Arial"/>
              </a:rPr>
              <a:t>It provided a vignette to think about how SDOH impact the health of the American Indian and Alaska Native community that you and your program serve.</a:t>
            </a:r>
          </a:p>
          <a:p>
            <a:pPr marL="0" indent="0">
              <a:lnSpc>
                <a:spcPct val="100000"/>
              </a:lnSpc>
              <a:spcBef>
                <a:spcPts val="0"/>
              </a:spcBef>
              <a:buNone/>
            </a:pPr>
            <a:endParaRPr lang="en-US" sz="2000" dirty="0">
              <a:solidFill>
                <a:srgbClr val="000000"/>
              </a:solidFill>
              <a:latin typeface="Arial"/>
              <a:ea typeface="Calibri"/>
              <a:cs typeface="Arial"/>
            </a:endParaRPr>
          </a:p>
          <a:p>
            <a:pPr marL="0" indent="0">
              <a:lnSpc>
                <a:spcPct val="100000"/>
              </a:lnSpc>
              <a:spcBef>
                <a:spcPts val="0"/>
              </a:spcBef>
              <a:buNone/>
            </a:pPr>
            <a:r>
              <a:rPr lang="en-US" sz="2000" b="1" dirty="0">
                <a:solidFill>
                  <a:srgbClr val="FBB612"/>
                </a:solidFill>
                <a:latin typeface="Arial"/>
                <a:ea typeface="Calibri"/>
                <a:cs typeface="Arial"/>
              </a:rPr>
              <a:t>Module III </a:t>
            </a:r>
            <a:r>
              <a:rPr lang="en-US" sz="2000" dirty="0">
                <a:solidFill>
                  <a:srgbClr val="000000"/>
                </a:solidFill>
                <a:latin typeface="Arial"/>
                <a:ea typeface="Calibri"/>
                <a:cs typeface="Arial"/>
              </a:rPr>
              <a:t>will provide a definition of the Indigenous Social Determinants of Health, ways to identify and describe them, and their impact on health and well-being within American Indian and Alaska Native communities.</a:t>
            </a:r>
            <a:endParaRPr lang="en-US" sz="1800">
              <a:solidFill>
                <a:srgbClr val="000000"/>
              </a:solidFill>
              <a:ea typeface="Calibri" panose="020F0502020204030204"/>
              <a:cs typeface="Calibri" panose="020F0502020204030204"/>
            </a:endParaRPr>
          </a:p>
        </p:txBody>
      </p:sp>
    </p:spTree>
    <p:extLst>
      <p:ext uri="{BB962C8B-B14F-4D97-AF65-F5344CB8AC3E}">
        <p14:creationId xmlns:p14="http://schemas.microsoft.com/office/powerpoint/2010/main" val="3979438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7916-59EA-412B-02D8-F108E25C827D}"/>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Bibliography</a:t>
            </a:r>
            <a:endParaRPr lang="en-US" b="1" dirty="0">
              <a:solidFill>
                <a:srgbClr val="725689"/>
              </a:solidFill>
              <a:latin typeface="Franklin Gothic"/>
            </a:endParaRPr>
          </a:p>
        </p:txBody>
      </p:sp>
      <p:sp>
        <p:nvSpPr>
          <p:cNvPr id="3" name="Content Placeholder 2">
            <a:extLst>
              <a:ext uri="{FF2B5EF4-FFF2-40B4-BE49-F238E27FC236}">
                <a16:creationId xmlns:a16="http://schemas.microsoft.com/office/drawing/2014/main" id="{D0B46A79-668B-B3D9-3536-6DB3F0C81D65}"/>
              </a:ext>
            </a:extLst>
          </p:cNvPr>
          <p:cNvSpPr>
            <a:spLocks noGrp="1"/>
          </p:cNvSpPr>
          <p:nvPr>
            <p:ph idx="1"/>
          </p:nvPr>
        </p:nvSpPr>
        <p:spPr>
          <a:xfrm>
            <a:off x="838200" y="1523464"/>
            <a:ext cx="10515600" cy="5150208"/>
          </a:xfrm>
        </p:spPr>
        <p:txBody>
          <a:bodyPr vert="horz" lIns="91440" tIns="45720" rIns="91440" bIns="45720" rtlCol="0" anchor="t">
            <a:noAutofit/>
          </a:bodyPr>
          <a:lstStyle/>
          <a:p>
            <a:pPr marL="0" indent="0">
              <a:lnSpc>
                <a:spcPct val="100000"/>
              </a:lnSpc>
              <a:spcBef>
                <a:spcPts val="0"/>
              </a:spcBef>
              <a:buNone/>
            </a:pPr>
            <a:r>
              <a:rPr lang="en-US" sz="1200" dirty="0">
                <a:latin typeface="Arial"/>
                <a:cs typeface="Arial"/>
              </a:rPr>
              <a:t>Adamsen, C., Schroeder, S., </a:t>
            </a:r>
            <a:r>
              <a:rPr lang="en-US" sz="1200" err="1">
                <a:latin typeface="Arial"/>
                <a:cs typeface="Arial"/>
              </a:rPr>
              <a:t>LeMire</a:t>
            </a:r>
            <a:r>
              <a:rPr lang="en-US" sz="1200" dirty="0">
                <a:latin typeface="Arial"/>
                <a:cs typeface="Arial"/>
              </a:rPr>
              <a:t>, S., &amp; Carter, P. (2018). Education, income, and employment and prevalence of chronic disease among American Indian/Alaska Native elders. </a:t>
            </a:r>
            <a:r>
              <a:rPr lang="en-US" sz="1200" i="1" dirty="0">
                <a:latin typeface="Arial"/>
                <a:cs typeface="Arial"/>
              </a:rPr>
              <a:t>Preventing Chronic Disease</a:t>
            </a:r>
            <a:r>
              <a:rPr lang="en-US" sz="1200" dirty="0">
                <a:latin typeface="Arial"/>
                <a:cs typeface="Arial"/>
              </a:rPr>
              <a:t>, </a:t>
            </a:r>
            <a:r>
              <a:rPr lang="en-US" sz="1200" i="1" dirty="0">
                <a:latin typeface="Arial"/>
                <a:cs typeface="Arial"/>
              </a:rPr>
              <a:t>15</a:t>
            </a:r>
            <a:r>
              <a:rPr lang="en-US" sz="1200" dirty="0">
                <a:latin typeface="Arial"/>
                <a:cs typeface="Arial"/>
              </a:rPr>
              <a:t>, E37–E37. </a:t>
            </a:r>
            <a:r>
              <a:rPr lang="en-US" sz="1200" dirty="0">
                <a:solidFill>
                  <a:srgbClr val="353864"/>
                </a:solidFill>
                <a:latin typeface="Arial"/>
                <a:cs typeface="Arial"/>
                <a:hlinkClick r:id="rId3"/>
              </a:rPr>
              <a:t>https://doi.org/10.5888/pcd15.170387</a:t>
            </a:r>
            <a:r>
              <a:rPr lang="en-US" sz="1200" dirty="0">
                <a:latin typeface="Arial"/>
                <a:cs typeface="Arial"/>
              </a:rPr>
              <a:t> </a:t>
            </a:r>
          </a:p>
          <a:p>
            <a:pPr marL="0" indent="0">
              <a:lnSpc>
                <a:spcPct val="100000"/>
              </a:lnSpc>
              <a:spcBef>
                <a:spcPts val="0"/>
              </a:spcBef>
              <a:buNone/>
            </a:pPr>
            <a:endParaRPr lang="en-US" sz="1200" dirty="0">
              <a:latin typeface="Arial"/>
              <a:cs typeface="Arial"/>
            </a:endParaRPr>
          </a:p>
          <a:p>
            <a:pPr marL="0" indent="0">
              <a:lnSpc>
                <a:spcPct val="100000"/>
              </a:lnSpc>
              <a:spcBef>
                <a:spcPts val="0"/>
              </a:spcBef>
              <a:buNone/>
            </a:pPr>
            <a:r>
              <a:rPr lang="en-US" sz="1200" dirty="0">
                <a:latin typeface="Arial"/>
                <a:cs typeface="Arial"/>
              </a:rPr>
              <a:t>Braveman, P. &amp; Gruskin, S. (2003). Defining equity in health. </a:t>
            </a:r>
            <a:r>
              <a:rPr lang="en-US" sz="1200" i="1" dirty="0">
                <a:latin typeface="Arial"/>
                <a:cs typeface="Arial"/>
              </a:rPr>
              <a:t>J Epidemiol Community Health,</a:t>
            </a:r>
            <a:r>
              <a:rPr lang="en-US" sz="1200" dirty="0">
                <a:latin typeface="Arial"/>
                <a:cs typeface="Arial"/>
              </a:rPr>
              <a:t> 57:254–8. </a:t>
            </a:r>
            <a:r>
              <a:rPr lang="en-US" sz="1200" err="1">
                <a:latin typeface="Arial"/>
                <a:cs typeface="Arial"/>
              </a:rPr>
              <a:t>doi</a:t>
            </a:r>
            <a:r>
              <a:rPr lang="en-US" sz="1200" dirty="0">
                <a:latin typeface="Arial"/>
                <a:cs typeface="Arial"/>
              </a:rPr>
              <a:t>: 10.1136/jech.57.4.254</a:t>
            </a:r>
            <a:r>
              <a:rPr lang="en" sz="1200" dirty="0">
                <a:latin typeface="Arial"/>
                <a:cs typeface="Arial"/>
              </a:rPr>
              <a:t> </a:t>
            </a:r>
            <a:endParaRPr lang="en-US" sz="1200" dirty="0">
              <a:latin typeface="Arial"/>
              <a:cs typeface="Arial"/>
            </a:endParaRPr>
          </a:p>
          <a:p>
            <a:pPr marL="0" indent="0">
              <a:lnSpc>
                <a:spcPct val="100000"/>
              </a:lnSpc>
              <a:spcBef>
                <a:spcPts val="0"/>
              </a:spcBef>
              <a:buNone/>
            </a:pPr>
            <a:r>
              <a:rPr lang="en-US" sz="1200" dirty="0">
                <a:latin typeface="Arial"/>
                <a:cs typeface="Arial"/>
              </a:rPr>
              <a:t>Centers for Disease Control and Prevention. (2022-b, December 8). </a:t>
            </a:r>
            <a:r>
              <a:rPr lang="en-US" sz="1200" i="1" dirty="0">
                <a:latin typeface="Arial"/>
                <a:cs typeface="Arial"/>
              </a:rPr>
              <a:t>Social Determinants of Health at CDC</a:t>
            </a:r>
            <a:r>
              <a:rPr lang="en-US" sz="1200" dirty="0">
                <a:latin typeface="Arial"/>
                <a:cs typeface="Arial"/>
              </a:rPr>
              <a:t>. Retrieved August 13, 2023, from </a:t>
            </a:r>
            <a:r>
              <a:rPr lang="en-US" sz="1200" dirty="0">
                <a:solidFill>
                  <a:srgbClr val="353864"/>
                </a:solidFill>
                <a:latin typeface="Arial"/>
                <a:cs typeface="Arial"/>
                <a:hlinkClick r:id="rId4"/>
              </a:rPr>
              <a:t>https://www.cdc.gov/about/sdoh/index.html</a:t>
            </a:r>
            <a:endParaRPr lang="en-US" sz="1200">
              <a:solidFill>
                <a:srgbClr val="0563C1"/>
              </a:solidFill>
              <a:latin typeface="Arial"/>
              <a:cs typeface="Arial"/>
            </a:endParaRPr>
          </a:p>
          <a:p>
            <a:pPr marL="0" indent="0">
              <a:lnSpc>
                <a:spcPct val="100000"/>
              </a:lnSpc>
              <a:spcBef>
                <a:spcPts val="0"/>
              </a:spcBef>
              <a:buNone/>
            </a:pPr>
            <a:endParaRPr lang="en-US" sz="1200" dirty="0">
              <a:latin typeface="Arial"/>
              <a:cs typeface="Arial"/>
            </a:endParaRPr>
          </a:p>
          <a:p>
            <a:pPr marL="0" indent="0">
              <a:lnSpc>
                <a:spcPct val="100000"/>
              </a:lnSpc>
              <a:spcBef>
                <a:spcPts val="0"/>
              </a:spcBef>
              <a:buNone/>
            </a:pPr>
            <a:r>
              <a:rPr lang="en-US" sz="1200" dirty="0">
                <a:solidFill>
                  <a:srgbClr val="212121"/>
                </a:solidFill>
                <a:latin typeface="Arial"/>
                <a:cs typeface="Arial"/>
              </a:rPr>
              <a:t>Braveman, P.A., Cubbin, C., Egerter, S., Williams, D.R., Pamuk, E. Socioeconomic disparities in health in the United States: what the patterns tell us. Am J Public Health. 2010 Apr 1;100 Suppl 1(Suppl 1):S186-96. </a:t>
            </a:r>
            <a:r>
              <a:rPr lang="en-US" sz="1200" dirty="0">
                <a:solidFill>
                  <a:srgbClr val="353864"/>
                </a:solidFill>
                <a:latin typeface="Arial"/>
                <a:cs typeface="Arial"/>
                <a:hlinkClick r:id="rId5"/>
              </a:rPr>
              <a:t>https://doi.org/10.2105/AJPH.2009.166082</a:t>
            </a:r>
            <a:r>
              <a:rPr lang="en-US" sz="1200" dirty="0">
                <a:solidFill>
                  <a:srgbClr val="212121"/>
                </a:solidFill>
                <a:latin typeface="Arial"/>
                <a:cs typeface="Arial"/>
              </a:rPr>
              <a:t>.  </a:t>
            </a:r>
            <a:r>
              <a:rPr lang="en-US" sz="1200" err="1">
                <a:solidFill>
                  <a:srgbClr val="212121"/>
                </a:solidFill>
                <a:latin typeface="Arial"/>
                <a:cs typeface="Arial"/>
              </a:rPr>
              <a:t>Epub</a:t>
            </a:r>
            <a:r>
              <a:rPr lang="en-US" sz="1200" dirty="0">
                <a:solidFill>
                  <a:srgbClr val="212121"/>
                </a:solidFill>
                <a:latin typeface="Arial"/>
                <a:cs typeface="Arial"/>
              </a:rPr>
              <a:t> 2010 Feb 10. PMID: 20147693; PMCID: PMC2837459.</a:t>
            </a:r>
          </a:p>
          <a:p>
            <a:pPr marL="0" indent="0">
              <a:lnSpc>
                <a:spcPct val="100000"/>
              </a:lnSpc>
              <a:spcBef>
                <a:spcPts val="0"/>
              </a:spcBef>
              <a:buNone/>
            </a:pPr>
            <a:endParaRPr lang="en-US" sz="1200" dirty="0">
              <a:solidFill>
                <a:srgbClr val="212121"/>
              </a:solidFill>
              <a:latin typeface="Arial"/>
              <a:cs typeface="Arial"/>
            </a:endParaRPr>
          </a:p>
          <a:p>
            <a:pPr marL="0" indent="0">
              <a:lnSpc>
                <a:spcPct val="100000"/>
              </a:lnSpc>
              <a:spcBef>
                <a:spcPts val="0"/>
              </a:spcBef>
              <a:buNone/>
            </a:pPr>
            <a:r>
              <a:rPr lang="en-US" sz="1200" dirty="0">
                <a:solidFill>
                  <a:srgbClr val="212121"/>
                </a:solidFill>
                <a:latin typeface="Arial"/>
                <a:cs typeface="Arial"/>
              </a:rPr>
              <a:t>Centers for Disease Control and Prevention. (2022, December 8). </a:t>
            </a:r>
            <a:r>
              <a:rPr lang="en-US" sz="1200" i="1" dirty="0">
                <a:solidFill>
                  <a:srgbClr val="212121"/>
                </a:solidFill>
                <a:latin typeface="Arial"/>
                <a:cs typeface="Arial"/>
              </a:rPr>
              <a:t>Social Determinants of Health at CDC</a:t>
            </a:r>
            <a:r>
              <a:rPr lang="en-US" sz="1200" dirty="0">
                <a:solidFill>
                  <a:srgbClr val="212121"/>
                </a:solidFill>
                <a:latin typeface="Arial"/>
                <a:cs typeface="Arial"/>
              </a:rPr>
              <a:t>. Retrieved August 13, 2023, from </a:t>
            </a:r>
            <a:r>
              <a:rPr lang="en-US" sz="1200" dirty="0">
                <a:solidFill>
                  <a:srgbClr val="353864"/>
                </a:solidFill>
                <a:latin typeface="Arial"/>
                <a:cs typeface="Arial"/>
                <a:hlinkClick r:id="rId4"/>
              </a:rPr>
              <a:t>https://www.cdc.gov/about/sdoh/index.html</a:t>
            </a:r>
            <a:endParaRPr lang="en-US" sz="1200">
              <a:solidFill>
                <a:srgbClr val="212121"/>
              </a:solidFill>
              <a:latin typeface="Arial"/>
              <a:ea typeface="+mn-lt"/>
              <a:cs typeface="Arial"/>
            </a:endParaRPr>
          </a:p>
          <a:p>
            <a:pPr marL="0" indent="0">
              <a:lnSpc>
                <a:spcPct val="100000"/>
              </a:lnSpc>
              <a:spcBef>
                <a:spcPts val="0"/>
              </a:spcBef>
              <a:buNone/>
            </a:pPr>
            <a:endParaRPr lang="en-US" sz="1200" dirty="0">
              <a:latin typeface="Arial"/>
              <a:cs typeface="Arial"/>
            </a:endParaRPr>
          </a:p>
          <a:p>
            <a:pPr marL="0" indent="0">
              <a:lnSpc>
                <a:spcPct val="100000"/>
              </a:lnSpc>
              <a:spcBef>
                <a:spcPts val="0"/>
              </a:spcBef>
              <a:buNone/>
            </a:pPr>
            <a:r>
              <a:rPr lang="en-US" sz="1200" err="1">
                <a:latin typeface="Arial"/>
                <a:cs typeface="Arial"/>
              </a:rPr>
              <a:t>Chodur</a:t>
            </a:r>
            <a:r>
              <a:rPr lang="en-US" sz="1200" dirty="0">
                <a:latin typeface="Arial"/>
                <a:cs typeface="Arial"/>
              </a:rPr>
              <a:t>, G. M., Shen, Y., Kodish, S., Oddo, V. M., </a:t>
            </a:r>
            <a:r>
              <a:rPr lang="en-US" sz="1200" err="1">
                <a:latin typeface="Arial"/>
                <a:cs typeface="Arial"/>
              </a:rPr>
              <a:t>Antiporta</a:t>
            </a:r>
            <a:r>
              <a:rPr lang="en-US" sz="1200" dirty="0">
                <a:latin typeface="Arial"/>
                <a:cs typeface="Arial"/>
              </a:rPr>
              <a:t>, D. A., Jock, B., &amp; Jones-Smith, J. C. (2016). Food environments around American Indian Reservations: A mixed methods study. </a:t>
            </a:r>
            <a:r>
              <a:rPr lang="en-US" sz="1200" i="1" err="1">
                <a:latin typeface="Arial"/>
                <a:cs typeface="Arial"/>
              </a:rPr>
              <a:t>PloS</a:t>
            </a:r>
            <a:r>
              <a:rPr lang="en-US" sz="1200" i="1" dirty="0">
                <a:latin typeface="Arial"/>
                <a:cs typeface="Arial"/>
              </a:rPr>
              <a:t> One</a:t>
            </a:r>
            <a:r>
              <a:rPr lang="en-US" sz="1200" dirty="0">
                <a:latin typeface="Arial"/>
                <a:cs typeface="Arial"/>
              </a:rPr>
              <a:t>, </a:t>
            </a:r>
            <a:r>
              <a:rPr lang="en-US" sz="1200" i="1" dirty="0">
                <a:latin typeface="Arial"/>
                <a:cs typeface="Arial"/>
              </a:rPr>
              <a:t>11</a:t>
            </a:r>
            <a:r>
              <a:rPr lang="en-US" sz="1200" dirty="0">
                <a:latin typeface="Arial"/>
                <a:cs typeface="Arial"/>
              </a:rPr>
              <a:t>(8), e0161132–e0161132. </a:t>
            </a:r>
            <a:r>
              <a:rPr lang="en-US" sz="1200" dirty="0">
                <a:solidFill>
                  <a:srgbClr val="353864"/>
                </a:solidFill>
                <a:latin typeface="Arial"/>
                <a:cs typeface="Arial"/>
                <a:hlinkClick r:id="rId6"/>
              </a:rPr>
              <a:t>https://doi.org/10.1371/journal.pone.0161132</a:t>
            </a:r>
            <a:endParaRPr lang="en-US" sz="1200" dirty="0">
              <a:latin typeface="Arial"/>
              <a:cs typeface="Arial"/>
            </a:endParaRPr>
          </a:p>
          <a:p>
            <a:pPr marL="0" indent="0">
              <a:lnSpc>
                <a:spcPct val="100000"/>
              </a:lnSpc>
              <a:spcBef>
                <a:spcPts val="0"/>
              </a:spcBef>
              <a:buNone/>
            </a:pPr>
            <a:endParaRPr lang="en-US" sz="1200" dirty="0">
              <a:latin typeface="Arial"/>
              <a:cs typeface="Arial"/>
            </a:endParaRPr>
          </a:p>
          <a:p>
            <a:pPr marL="0" indent="0">
              <a:lnSpc>
                <a:spcPct val="100000"/>
              </a:lnSpc>
              <a:spcBef>
                <a:spcPts val="0"/>
              </a:spcBef>
              <a:buNone/>
            </a:pPr>
            <a:r>
              <a:rPr lang="en-US" sz="1200" dirty="0">
                <a:latin typeface="Arial"/>
                <a:cs typeface="Arial"/>
              </a:rPr>
              <a:t>Findling, M. G., Casey, L. S., Fryberg, S. A., Hafner, S., Blendon, R. J., Benson, J. M., Sayde, J. M., &amp; Miller, C. (2019). Discrimination in the United States: Experiences of Native Americans. </a:t>
            </a:r>
            <a:r>
              <a:rPr lang="en-US" sz="1200" i="1" dirty="0">
                <a:latin typeface="Arial"/>
                <a:cs typeface="Arial"/>
              </a:rPr>
              <a:t>Health Services Research</a:t>
            </a:r>
            <a:r>
              <a:rPr lang="en-US" sz="1200" dirty="0">
                <a:latin typeface="Arial"/>
                <a:cs typeface="Arial"/>
              </a:rPr>
              <a:t>, </a:t>
            </a:r>
            <a:r>
              <a:rPr lang="en-US" sz="1200" i="1" dirty="0">
                <a:latin typeface="Arial"/>
                <a:cs typeface="Arial"/>
              </a:rPr>
              <a:t>54</a:t>
            </a:r>
            <a:r>
              <a:rPr lang="en-US" sz="1200" dirty="0">
                <a:latin typeface="Arial"/>
                <a:cs typeface="Arial"/>
              </a:rPr>
              <a:t>(S2), 1431–1441. </a:t>
            </a:r>
            <a:r>
              <a:rPr lang="en-US" sz="1200" dirty="0">
                <a:solidFill>
                  <a:srgbClr val="353864"/>
                </a:solidFill>
                <a:latin typeface="Arial"/>
                <a:cs typeface="Arial"/>
                <a:hlinkClick r:id="rId7"/>
              </a:rPr>
              <a:t>https://doi.org/10.1111/1475-6773.13224</a:t>
            </a:r>
            <a:r>
              <a:rPr lang="en-US" sz="1200" dirty="0">
                <a:solidFill>
                  <a:srgbClr val="000000"/>
                </a:solidFill>
                <a:latin typeface="Arial"/>
                <a:cs typeface="Arial"/>
              </a:rPr>
              <a:t> </a:t>
            </a:r>
            <a:endParaRPr lang="en-US" sz="1200" dirty="0">
              <a:latin typeface="Arial"/>
              <a:cs typeface="Arial"/>
            </a:endParaRPr>
          </a:p>
          <a:p>
            <a:pPr marL="0" indent="0">
              <a:lnSpc>
                <a:spcPct val="100000"/>
              </a:lnSpc>
              <a:spcBef>
                <a:spcPts val="0"/>
              </a:spcBef>
              <a:buNone/>
            </a:pPr>
            <a:endParaRPr lang="en-US" sz="1200" dirty="0">
              <a:latin typeface="Arial"/>
              <a:cs typeface="Arial"/>
            </a:endParaRPr>
          </a:p>
          <a:p>
            <a:pPr marL="0" indent="0">
              <a:lnSpc>
                <a:spcPct val="100000"/>
              </a:lnSpc>
              <a:spcBef>
                <a:spcPts val="0"/>
              </a:spcBef>
              <a:buNone/>
            </a:pPr>
            <a:r>
              <a:rPr lang="en-US" sz="1200" dirty="0">
                <a:latin typeface="Arial"/>
                <a:cs typeface="Arial"/>
              </a:rPr>
              <a:t>Goins, R. T., Conway, C., Reid, M., Jiang, L., Chang, J., Huyser, K. R., Brega, A. G., Steiner, J. F., Fyfe-Johnson, A. L., Johnson-Jennings, M., Hiratsuka, V., Manson, S. M., &amp; O’Connell, J. (2022). Social determinants of obesity in American Indian and Alaska Native peoples aged ≥ 50 years. </a:t>
            </a:r>
            <a:r>
              <a:rPr lang="en-US" sz="1200" i="1" dirty="0">
                <a:latin typeface="Arial"/>
                <a:cs typeface="Arial"/>
              </a:rPr>
              <a:t>Public Health Nutrition</a:t>
            </a:r>
            <a:r>
              <a:rPr lang="en-US" sz="1200" dirty="0">
                <a:latin typeface="Arial"/>
                <a:cs typeface="Arial"/>
              </a:rPr>
              <a:t>, </a:t>
            </a:r>
            <a:r>
              <a:rPr lang="en-US" sz="1200" i="1" dirty="0">
                <a:latin typeface="Arial"/>
                <a:cs typeface="Arial"/>
              </a:rPr>
              <a:t>25</a:t>
            </a:r>
            <a:r>
              <a:rPr lang="en-US" sz="1200" dirty="0">
                <a:latin typeface="Arial"/>
                <a:cs typeface="Arial"/>
              </a:rPr>
              <a:t>(8), 2064–2073. </a:t>
            </a:r>
            <a:r>
              <a:rPr lang="en-US" sz="1200" dirty="0">
                <a:solidFill>
                  <a:srgbClr val="353864"/>
                </a:solidFill>
                <a:latin typeface="Arial"/>
                <a:cs typeface="Arial"/>
                <a:hlinkClick r:id="rId8"/>
              </a:rPr>
              <a:t>https://doi.org/10.1017/S1368980022000945</a:t>
            </a:r>
            <a:r>
              <a:rPr lang="en-US" sz="1200" dirty="0">
                <a:solidFill>
                  <a:srgbClr val="000000"/>
                </a:solidFill>
                <a:latin typeface="Arial"/>
                <a:cs typeface="Arial"/>
              </a:rPr>
              <a:t> </a:t>
            </a:r>
          </a:p>
          <a:p>
            <a:pPr marL="0" indent="0">
              <a:lnSpc>
                <a:spcPct val="100000"/>
              </a:lnSpc>
              <a:spcBef>
                <a:spcPts val="0"/>
              </a:spcBef>
              <a:buNone/>
            </a:pPr>
            <a:endParaRPr lang="en-US" sz="1200" dirty="0">
              <a:solidFill>
                <a:srgbClr val="000000"/>
              </a:solidFill>
              <a:latin typeface="Arial"/>
              <a:cs typeface="Arial"/>
            </a:endParaRPr>
          </a:p>
          <a:p>
            <a:pPr marL="0" indent="0">
              <a:lnSpc>
                <a:spcPct val="100000"/>
              </a:lnSpc>
              <a:spcBef>
                <a:spcPts val="0"/>
              </a:spcBef>
              <a:buNone/>
            </a:pPr>
            <a:r>
              <a:rPr lang="en-US" sz="1200" dirty="0">
                <a:solidFill>
                  <a:srgbClr val="000000"/>
                </a:solidFill>
                <a:latin typeface="Arial"/>
                <a:cs typeface="Arial"/>
              </a:rPr>
              <a:t>Healthy People 2030. (2020) U.S. Department of Health and Human Services, Office of Disease Prevention and Health Promotion. Retrieved August 31, 2023, from </a:t>
            </a:r>
            <a:r>
              <a:rPr lang="en-US" sz="1200" dirty="0">
                <a:solidFill>
                  <a:srgbClr val="353864"/>
                </a:solidFill>
                <a:latin typeface="Arial"/>
                <a:cs typeface="Arial"/>
                <a:hlinkClick r:id="rId9"/>
              </a:rPr>
              <a:t>https://health.gov/healthypeople/objectives-and-data/social-determinants-health</a:t>
            </a:r>
            <a:r>
              <a:rPr lang="en-US" sz="1200" dirty="0">
                <a:solidFill>
                  <a:srgbClr val="000000"/>
                </a:solidFill>
                <a:latin typeface="Arial"/>
                <a:cs typeface="Arial"/>
              </a:rPr>
              <a:t> </a:t>
            </a:r>
            <a:r>
              <a:rPr lang="en-US" sz="1200" dirty="0">
                <a:latin typeface="Arial"/>
                <a:cs typeface="Arial"/>
              </a:rPr>
              <a:t> </a:t>
            </a:r>
            <a:endParaRPr lang="en-US" sz="1200" dirty="0">
              <a:latin typeface="Arial"/>
            </a:endParaRPr>
          </a:p>
          <a:p>
            <a:endParaRPr lang="en-US" dirty="0">
              <a:ea typeface="Calibri"/>
              <a:cs typeface="Calibri"/>
            </a:endParaRPr>
          </a:p>
        </p:txBody>
      </p:sp>
    </p:spTree>
    <p:extLst>
      <p:ext uri="{BB962C8B-B14F-4D97-AF65-F5344CB8AC3E}">
        <p14:creationId xmlns:p14="http://schemas.microsoft.com/office/powerpoint/2010/main" val="3751508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7916-59EA-412B-02D8-F108E25C827D}"/>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Bibliography</a:t>
            </a:r>
            <a:endParaRPr lang="en-US" b="1" dirty="0">
              <a:solidFill>
                <a:srgbClr val="725689"/>
              </a:solidFill>
              <a:latin typeface="Franklin Gothic"/>
            </a:endParaRPr>
          </a:p>
        </p:txBody>
      </p:sp>
      <p:sp>
        <p:nvSpPr>
          <p:cNvPr id="3" name="Content Placeholder 2">
            <a:extLst>
              <a:ext uri="{FF2B5EF4-FFF2-40B4-BE49-F238E27FC236}">
                <a16:creationId xmlns:a16="http://schemas.microsoft.com/office/drawing/2014/main" id="{D0B46A79-668B-B3D9-3536-6DB3F0C81D65}"/>
              </a:ext>
            </a:extLst>
          </p:cNvPr>
          <p:cNvSpPr>
            <a:spLocks noGrp="1"/>
          </p:cNvSpPr>
          <p:nvPr>
            <p:ph idx="1"/>
          </p:nvPr>
        </p:nvSpPr>
        <p:spPr>
          <a:xfrm>
            <a:off x="838200" y="1523464"/>
            <a:ext cx="10515600" cy="5150208"/>
          </a:xfrm>
        </p:spPr>
        <p:txBody>
          <a:bodyPr vert="horz" lIns="91440" tIns="45720" rIns="91440" bIns="45720" rtlCol="0" anchor="t">
            <a:noAutofit/>
          </a:bodyPr>
          <a:lstStyle/>
          <a:p>
            <a:pPr marL="0" indent="0">
              <a:lnSpc>
                <a:spcPct val="100000"/>
              </a:lnSpc>
              <a:spcBef>
                <a:spcPts val="0"/>
              </a:spcBef>
              <a:buNone/>
            </a:pPr>
            <a:r>
              <a:rPr lang="en-US" sz="1200" dirty="0">
                <a:latin typeface="Arial"/>
                <a:cs typeface="Arial"/>
              </a:rPr>
              <a:t>Hubbard, S., &amp; Chen, P. M. (2022). Falling Short: Examining medical debt and cost avoidance in American Indian and Alaska Native households. </a:t>
            </a:r>
            <a:r>
              <a:rPr lang="en-US" sz="1200" i="1" dirty="0">
                <a:latin typeface="Arial"/>
                <a:cs typeface="Arial"/>
              </a:rPr>
              <a:t>Journal of Health Care for the Poor and Underserved</a:t>
            </a:r>
            <a:r>
              <a:rPr lang="en-US" sz="1200" dirty="0">
                <a:latin typeface="Arial"/>
                <a:cs typeface="Arial"/>
              </a:rPr>
              <a:t>, </a:t>
            </a:r>
            <a:r>
              <a:rPr lang="en-US" sz="1200" i="1" dirty="0">
                <a:latin typeface="Arial"/>
                <a:cs typeface="Arial"/>
              </a:rPr>
              <a:t>33</a:t>
            </a:r>
            <a:r>
              <a:rPr lang="en-US" sz="1200" dirty="0">
                <a:latin typeface="Arial"/>
                <a:cs typeface="Arial"/>
              </a:rPr>
              <a:t>(4), 1757–1771. </a:t>
            </a:r>
            <a:r>
              <a:rPr lang="en-US" sz="1200" dirty="0">
                <a:solidFill>
                  <a:srgbClr val="353864"/>
                </a:solidFill>
                <a:latin typeface="Arial"/>
                <a:cs typeface="Arial"/>
                <a:hlinkClick r:id="rId3"/>
              </a:rPr>
              <a:t>https://doi.org/10.1353/hpu.2022.0136</a:t>
            </a:r>
            <a:r>
              <a:rPr lang="en-US" sz="1200" dirty="0">
                <a:latin typeface="Arial"/>
                <a:cs typeface="Arial"/>
              </a:rPr>
              <a:t> </a:t>
            </a:r>
          </a:p>
          <a:p>
            <a:pPr marL="0" indent="0">
              <a:lnSpc>
                <a:spcPct val="100000"/>
              </a:lnSpc>
              <a:spcBef>
                <a:spcPts val="0"/>
              </a:spcBef>
              <a:buNone/>
            </a:pPr>
            <a:endParaRPr lang="en-US" sz="1200" dirty="0">
              <a:latin typeface="Arial"/>
              <a:cs typeface="Arial"/>
            </a:endParaRPr>
          </a:p>
          <a:p>
            <a:pPr marL="0" indent="0">
              <a:lnSpc>
                <a:spcPct val="100000"/>
              </a:lnSpc>
              <a:spcBef>
                <a:spcPts val="0"/>
              </a:spcBef>
              <a:buNone/>
            </a:pPr>
            <a:r>
              <a:rPr lang="en-US" sz="1200" dirty="0">
                <a:latin typeface="Arial"/>
                <a:cs typeface="Arial"/>
              </a:rPr>
              <a:t>Jaramillo, E. T., &amp; Willging, </a:t>
            </a:r>
            <a:r>
              <a:rPr lang="en-US" sz="1200" dirty="0">
                <a:solidFill>
                  <a:srgbClr val="000000"/>
                </a:solidFill>
                <a:latin typeface="Arial"/>
                <a:cs typeface="Arial"/>
              </a:rPr>
              <a:t>C. E</a:t>
            </a:r>
            <a:r>
              <a:rPr lang="en-US" sz="1200" dirty="0">
                <a:latin typeface="Arial"/>
                <a:cs typeface="Arial"/>
              </a:rPr>
              <a:t>. (</a:t>
            </a:r>
            <a:r>
              <a:rPr lang="en-US" sz="1200" dirty="0">
                <a:solidFill>
                  <a:srgbClr val="000000"/>
                </a:solidFill>
                <a:latin typeface="Arial"/>
                <a:cs typeface="Arial"/>
              </a:rPr>
              <a:t>2021</a:t>
            </a:r>
            <a:r>
              <a:rPr lang="en-US" sz="1200" dirty="0">
                <a:latin typeface="Arial"/>
                <a:cs typeface="Arial"/>
              </a:rPr>
              <a:t>). </a:t>
            </a:r>
            <a:r>
              <a:rPr lang="en-US" sz="1200" dirty="0">
                <a:solidFill>
                  <a:srgbClr val="000000"/>
                </a:solidFill>
                <a:latin typeface="Arial"/>
                <a:cs typeface="Arial"/>
              </a:rPr>
              <a:t>Producing insecurity: Healthcare access, </a:t>
            </a:r>
            <a:r>
              <a:rPr lang="en-US" sz="1200" dirty="0">
                <a:latin typeface="Arial"/>
                <a:cs typeface="Arial"/>
              </a:rPr>
              <a:t>health</a:t>
            </a:r>
            <a:r>
              <a:rPr lang="en-US" sz="1200" dirty="0">
                <a:solidFill>
                  <a:srgbClr val="000000"/>
                </a:solidFill>
                <a:latin typeface="Arial"/>
                <a:cs typeface="Arial"/>
              </a:rPr>
              <a:t> insurance</a:t>
            </a:r>
            <a:r>
              <a:rPr lang="en-US" sz="1200" dirty="0">
                <a:latin typeface="Arial"/>
                <a:cs typeface="Arial"/>
              </a:rPr>
              <a:t>, and well-being among American Indian elders. </a:t>
            </a:r>
            <a:r>
              <a:rPr lang="en-US" sz="1200" i="1" dirty="0">
                <a:latin typeface="Arial"/>
                <a:cs typeface="Arial"/>
              </a:rPr>
              <a:t>Social Science &amp; Medicine (1982</a:t>
            </a:r>
            <a:r>
              <a:rPr lang="en-US" sz="1200" i="1" dirty="0">
                <a:solidFill>
                  <a:srgbClr val="000000"/>
                </a:solidFill>
                <a:latin typeface="Arial"/>
                <a:cs typeface="Arial"/>
              </a:rPr>
              <a:t>)</a:t>
            </a:r>
            <a:r>
              <a:rPr lang="en-US" sz="1200" dirty="0">
                <a:solidFill>
                  <a:srgbClr val="000000"/>
                </a:solidFill>
                <a:latin typeface="Arial"/>
                <a:cs typeface="Arial"/>
              </a:rPr>
              <a:t>, </a:t>
            </a:r>
            <a:r>
              <a:rPr lang="en-US" sz="1200" i="1" dirty="0">
                <a:solidFill>
                  <a:srgbClr val="000000"/>
                </a:solidFill>
                <a:latin typeface="Arial"/>
                <a:cs typeface="Arial"/>
              </a:rPr>
              <a:t>268</a:t>
            </a:r>
            <a:r>
              <a:rPr lang="en-US" sz="1200" dirty="0">
                <a:latin typeface="Arial"/>
                <a:cs typeface="Arial"/>
              </a:rPr>
              <a:t>, </a:t>
            </a:r>
            <a:r>
              <a:rPr lang="en-US" sz="1200" dirty="0">
                <a:solidFill>
                  <a:srgbClr val="000000"/>
                </a:solidFill>
                <a:latin typeface="Arial"/>
                <a:cs typeface="Arial"/>
              </a:rPr>
              <a:t>113384–113384</a:t>
            </a:r>
            <a:r>
              <a:rPr lang="en-US" sz="1200" dirty="0">
                <a:latin typeface="Arial"/>
                <a:cs typeface="Arial"/>
              </a:rPr>
              <a:t>. </a:t>
            </a:r>
            <a:r>
              <a:rPr lang="en-US" sz="1200" dirty="0">
                <a:solidFill>
                  <a:srgbClr val="353864"/>
                </a:solidFill>
                <a:latin typeface="Arial"/>
                <a:cs typeface="Arial"/>
                <a:hlinkClick r:id="rId4"/>
              </a:rPr>
              <a:t>https://doi.org/10.1016/j.socscimed.2020.113384</a:t>
            </a:r>
            <a:endParaRPr lang="en-US" sz="1200" dirty="0">
              <a:solidFill>
                <a:srgbClr val="000000"/>
              </a:solidFill>
              <a:latin typeface="Arial"/>
              <a:cs typeface="Arial"/>
            </a:endParaRPr>
          </a:p>
          <a:p>
            <a:pPr marL="0" indent="0">
              <a:lnSpc>
                <a:spcPct val="100000"/>
              </a:lnSpc>
              <a:spcBef>
                <a:spcPts val="0"/>
              </a:spcBef>
              <a:buNone/>
            </a:pPr>
            <a:endParaRPr lang="en-US" sz="1200" dirty="0">
              <a:latin typeface="Arial"/>
              <a:cs typeface="Arial"/>
            </a:endParaRPr>
          </a:p>
          <a:p>
            <a:pPr marL="0" indent="0">
              <a:lnSpc>
                <a:spcPct val="100000"/>
              </a:lnSpc>
              <a:spcBef>
                <a:spcPts val="0"/>
              </a:spcBef>
              <a:buNone/>
            </a:pPr>
            <a:r>
              <a:rPr lang="en-US" sz="1200" dirty="0">
                <a:solidFill>
                  <a:srgbClr val="000000"/>
                </a:solidFill>
                <a:latin typeface="Arial"/>
                <a:cs typeface="Arial"/>
              </a:rPr>
              <a:t>Jiang, L., Chang, J., Beals, J., Bullock, A., &amp; Manson, S. M. (2018). Neighborhood characteristics and lifestyle intervention outcomes: Results from the Special Diabetes Program for Indians. </a:t>
            </a:r>
            <a:r>
              <a:rPr lang="en-US" sz="1200" i="1" dirty="0">
                <a:solidFill>
                  <a:srgbClr val="000000"/>
                </a:solidFill>
                <a:latin typeface="Arial"/>
                <a:cs typeface="Arial"/>
              </a:rPr>
              <a:t>Preventive Medicine</a:t>
            </a:r>
            <a:r>
              <a:rPr lang="en-US" sz="1200" dirty="0">
                <a:solidFill>
                  <a:srgbClr val="000000"/>
                </a:solidFill>
                <a:latin typeface="Arial"/>
                <a:cs typeface="Arial"/>
              </a:rPr>
              <a:t>, </a:t>
            </a:r>
            <a:r>
              <a:rPr lang="en-US" sz="1200" i="1" dirty="0">
                <a:solidFill>
                  <a:srgbClr val="000000"/>
                </a:solidFill>
                <a:latin typeface="Arial"/>
                <a:cs typeface="Arial"/>
              </a:rPr>
              <a:t>111</a:t>
            </a:r>
            <a:r>
              <a:rPr lang="en-US" sz="1200" dirty="0">
                <a:solidFill>
                  <a:srgbClr val="000000"/>
                </a:solidFill>
                <a:latin typeface="Arial"/>
                <a:cs typeface="Arial"/>
              </a:rPr>
              <a:t>, 216–224. </a:t>
            </a:r>
            <a:r>
              <a:rPr lang="en-US" sz="1200" dirty="0">
                <a:solidFill>
                  <a:srgbClr val="353864"/>
                </a:solidFill>
                <a:latin typeface="Arial"/>
                <a:cs typeface="Arial"/>
                <a:hlinkClick r:id="rId5"/>
              </a:rPr>
              <a:t>https://doi.org/10.1016/j.ypmed.2018.03.009</a:t>
            </a:r>
            <a:r>
              <a:rPr lang="en-US" sz="1200" dirty="0">
                <a:solidFill>
                  <a:srgbClr val="000000"/>
                </a:solidFill>
                <a:latin typeface="Arial"/>
                <a:cs typeface="Arial"/>
              </a:rPr>
              <a:t> </a:t>
            </a:r>
          </a:p>
          <a:p>
            <a:pPr marL="0" indent="0">
              <a:lnSpc>
                <a:spcPct val="100000"/>
              </a:lnSpc>
              <a:spcBef>
                <a:spcPts val="0"/>
              </a:spcBef>
              <a:buNone/>
            </a:pPr>
            <a:endParaRPr lang="en" sz="1200" dirty="0">
              <a:solidFill>
                <a:srgbClr val="000000"/>
              </a:solidFill>
              <a:latin typeface="Arial"/>
              <a:cs typeface="Arial"/>
            </a:endParaRPr>
          </a:p>
          <a:p>
            <a:pPr marL="0" indent="0">
              <a:lnSpc>
                <a:spcPct val="100000"/>
              </a:lnSpc>
              <a:spcBef>
                <a:spcPts val="0"/>
              </a:spcBef>
              <a:buNone/>
            </a:pPr>
            <a:r>
              <a:rPr lang="en" sz="1200" dirty="0">
                <a:solidFill>
                  <a:srgbClr val="000000"/>
                </a:solidFill>
                <a:latin typeface="Arial"/>
                <a:cs typeface="Arial"/>
              </a:rPr>
              <a:t>Postsecondary National Policy Institute. (2023). </a:t>
            </a:r>
            <a:r>
              <a:rPr lang="en" sz="1200" i="1" dirty="0">
                <a:solidFill>
                  <a:srgbClr val="000000"/>
                </a:solidFill>
                <a:latin typeface="Arial"/>
                <a:cs typeface="Arial"/>
              </a:rPr>
              <a:t>Native American Students in Higher Education Factsheet</a:t>
            </a:r>
            <a:r>
              <a:rPr lang="en" sz="1200" dirty="0">
                <a:solidFill>
                  <a:srgbClr val="000000"/>
                </a:solidFill>
                <a:latin typeface="Arial"/>
                <a:cs typeface="Arial"/>
              </a:rPr>
              <a:t>. Retrieved August 16, 2023, from </a:t>
            </a:r>
            <a:r>
              <a:rPr lang="en" sz="1200" dirty="0">
                <a:solidFill>
                  <a:srgbClr val="353864"/>
                </a:solidFill>
                <a:latin typeface="Arial"/>
                <a:cs typeface="Arial"/>
                <a:hlinkClick r:id="rId6"/>
              </a:rPr>
              <a:t>https://pnpi.org/factsheets/native-american-students/</a:t>
            </a:r>
            <a:r>
              <a:rPr lang="en" sz="1200" dirty="0">
                <a:solidFill>
                  <a:srgbClr val="000000"/>
                </a:solidFill>
                <a:latin typeface="Arial"/>
                <a:cs typeface="Arial"/>
              </a:rPr>
              <a:t> </a:t>
            </a:r>
            <a:endParaRPr lang="en-US" sz="1200">
              <a:solidFill>
                <a:srgbClr val="000000"/>
              </a:solidFill>
              <a:latin typeface="Arial"/>
              <a:ea typeface="+mn-lt"/>
              <a:cs typeface="Arial"/>
            </a:endParaRPr>
          </a:p>
          <a:p>
            <a:pPr marL="0" indent="0">
              <a:lnSpc>
                <a:spcPct val="100000"/>
              </a:lnSpc>
              <a:spcBef>
                <a:spcPts val="0"/>
              </a:spcBef>
              <a:buNone/>
            </a:pPr>
            <a:endParaRPr lang="en-US" sz="1200" dirty="0">
              <a:latin typeface="Arial"/>
              <a:cs typeface="Arial"/>
            </a:endParaRPr>
          </a:p>
          <a:p>
            <a:pPr marL="0" indent="0">
              <a:lnSpc>
                <a:spcPct val="100000"/>
              </a:lnSpc>
              <a:spcBef>
                <a:spcPts val="0"/>
              </a:spcBef>
              <a:buNone/>
            </a:pPr>
            <a:r>
              <a:rPr lang="en-US" sz="1200" dirty="0">
                <a:latin typeface="Arial"/>
                <a:cs typeface="Arial"/>
              </a:rPr>
              <a:t>Rodriguez-Lonebear, D., Barceló, N. E., Akee, R., &amp; Carroll, S. R. (2020). American Indian Reservations and COVID-19: Correlates of early infection rates in the pandemic. </a:t>
            </a:r>
            <a:r>
              <a:rPr lang="en-US" sz="1200" i="1" dirty="0">
                <a:latin typeface="Arial"/>
                <a:cs typeface="Arial"/>
              </a:rPr>
              <a:t>Journal of Public Health Management and Practice</a:t>
            </a:r>
            <a:r>
              <a:rPr lang="en-US" sz="1200" dirty="0">
                <a:latin typeface="Arial"/>
                <a:cs typeface="Arial"/>
              </a:rPr>
              <a:t>, </a:t>
            </a:r>
            <a:r>
              <a:rPr lang="en-US" sz="1200" i="1" dirty="0">
                <a:latin typeface="Arial"/>
                <a:cs typeface="Arial"/>
              </a:rPr>
              <a:t>26</a:t>
            </a:r>
            <a:r>
              <a:rPr lang="en-US" sz="1200" dirty="0">
                <a:latin typeface="Arial"/>
                <a:cs typeface="Arial"/>
              </a:rPr>
              <a:t>(4), 371–377. </a:t>
            </a:r>
            <a:r>
              <a:rPr lang="en-US" sz="1200" dirty="0">
                <a:solidFill>
                  <a:srgbClr val="353864"/>
                </a:solidFill>
                <a:latin typeface="Arial"/>
                <a:cs typeface="Arial"/>
                <a:hlinkClick r:id="rId7"/>
              </a:rPr>
              <a:t>https://doi.org/10.1097/PHH.0000000000001206</a:t>
            </a:r>
            <a:r>
              <a:rPr lang="en-US" sz="1200" dirty="0">
                <a:solidFill>
                  <a:srgbClr val="000000"/>
                </a:solidFill>
                <a:latin typeface="Arial"/>
                <a:cs typeface="Arial"/>
              </a:rPr>
              <a:t> </a:t>
            </a:r>
            <a:endParaRPr lang="en-US" sz="1200" dirty="0">
              <a:latin typeface="Arial"/>
              <a:cs typeface="Arial"/>
            </a:endParaRPr>
          </a:p>
          <a:p>
            <a:pPr marL="0" indent="0">
              <a:lnSpc>
                <a:spcPct val="100000"/>
              </a:lnSpc>
              <a:spcBef>
                <a:spcPts val="0"/>
              </a:spcBef>
              <a:buNone/>
            </a:pPr>
            <a:endParaRPr lang="en" sz="1200" dirty="0">
              <a:latin typeface="Arial"/>
              <a:cs typeface="Arial"/>
            </a:endParaRPr>
          </a:p>
          <a:p>
            <a:pPr marL="0" indent="0">
              <a:lnSpc>
                <a:spcPct val="100000"/>
              </a:lnSpc>
              <a:spcBef>
                <a:spcPts val="0"/>
              </a:spcBef>
              <a:buNone/>
            </a:pPr>
            <a:r>
              <a:rPr lang="en" sz="1200" dirty="0">
                <a:latin typeface="Arial"/>
                <a:cs typeface="Arial"/>
              </a:rPr>
              <a:t>Solar, O., &amp; Irwin, A. (2010). A conceptual framework for action on the SDOH. Geneva, Switzerland: World Health Organization. </a:t>
            </a:r>
            <a:r>
              <a:rPr lang="en" sz="1200" dirty="0">
                <a:solidFill>
                  <a:srgbClr val="353864"/>
                </a:solidFill>
                <a:latin typeface="Arial"/>
                <a:cs typeface="Arial"/>
                <a:hlinkClick r:id="rId8"/>
              </a:rPr>
              <a:t>https://www.who.int/publications/i/item/9789241500852</a:t>
            </a:r>
            <a:endParaRPr lang="en-US" sz="1200" dirty="0">
              <a:latin typeface="Arial"/>
              <a:cs typeface="Arial"/>
            </a:endParaRPr>
          </a:p>
          <a:p>
            <a:pPr marL="0" indent="0">
              <a:lnSpc>
                <a:spcPct val="100000"/>
              </a:lnSpc>
              <a:spcBef>
                <a:spcPts val="0"/>
              </a:spcBef>
              <a:buNone/>
            </a:pPr>
            <a:endParaRPr lang="en" sz="1200" dirty="0">
              <a:latin typeface="Arial"/>
              <a:cs typeface="Arial"/>
            </a:endParaRPr>
          </a:p>
          <a:p>
            <a:pPr marL="0" indent="0">
              <a:lnSpc>
                <a:spcPct val="100000"/>
              </a:lnSpc>
              <a:spcBef>
                <a:spcPts val="0"/>
              </a:spcBef>
              <a:buNone/>
            </a:pPr>
            <a:r>
              <a:rPr lang="en" sz="1200" dirty="0">
                <a:latin typeface="Arial"/>
                <a:cs typeface="Arial"/>
              </a:rPr>
              <a:t>Willen, S.S., Walsh C.C., &amp; Williamson A.F. (2021). Visualizing health equity: Qualitative perspectives on the value and limits of equity images. </a:t>
            </a:r>
            <a:r>
              <a:rPr lang="en" sz="1200" i="1" dirty="0">
                <a:latin typeface="Arial"/>
                <a:cs typeface="Arial"/>
              </a:rPr>
              <a:t>Health Education &amp; Behavior</a:t>
            </a:r>
            <a:r>
              <a:rPr lang="en" sz="1200" dirty="0">
                <a:latin typeface="Arial"/>
                <a:cs typeface="Arial"/>
              </a:rPr>
              <a:t>;48(5):595-603. </a:t>
            </a:r>
            <a:r>
              <a:rPr lang="en" sz="1200" dirty="0">
                <a:solidFill>
                  <a:srgbClr val="353864"/>
                </a:solidFill>
                <a:latin typeface="Arial"/>
                <a:cs typeface="Arial"/>
                <a:hlinkClick r:id="rId9"/>
              </a:rPr>
              <a:t>https://doi.org/10.1177/1090198121994520</a:t>
            </a:r>
            <a:r>
              <a:rPr lang="en" sz="1200" dirty="0">
                <a:latin typeface="Arial"/>
                <a:cs typeface="Arial"/>
              </a:rPr>
              <a:t> </a:t>
            </a:r>
            <a:endParaRPr lang="en-US" sz="1200" dirty="0">
              <a:latin typeface="Arial"/>
              <a:cs typeface="Arial"/>
            </a:endParaRPr>
          </a:p>
          <a:p>
            <a:pPr marL="0" indent="0">
              <a:lnSpc>
                <a:spcPct val="100000"/>
              </a:lnSpc>
              <a:spcBef>
                <a:spcPts val="0"/>
              </a:spcBef>
              <a:buNone/>
            </a:pPr>
            <a:endParaRPr lang="en-US" sz="1200" dirty="0">
              <a:latin typeface="Arial"/>
              <a:cs typeface="Arial"/>
            </a:endParaRPr>
          </a:p>
          <a:p>
            <a:pPr marL="0" indent="0">
              <a:lnSpc>
                <a:spcPct val="100000"/>
              </a:lnSpc>
              <a:spcBef>
                <a:spcPts val="0"/>
              </a:spcBef>
              <a:buNone/>
            </a:pPr>
            <a:r>
              <a:rPr lang="en-US" sz="1200" dirty="0">
                <a:latin typeface="Arial"/>
                <a:cs typeface="Arial"/>
              </a:rPr>
              <a:t>Zuckerman, S., Haley, J., </a:t>
            </a:r>
            <a:r>
              <a:rPr lang="en-US" sz="1200" dirty="0">
                <a:solidFill>
                  <a:srgbClr val="000000"/>
                </a:solidFill>
                <a:latin typeface="Arial"/>
                <a:cs typeface="Arial"/>
              </a:rPr>
              <a:t>Roubideaux</a:t>
            </a:r>
            <a:r>
              <a:rPr lang="en-US" sz="1200" dirty="0">
                <a:latin typeface="Arial"/>
                <a:cs typeface="Arial"/>
              </a:rPr>
              <a:t>, Y., &amp; Lillie-Blanton, M. (2004). Health service access, use, and insurance coverage among American Indians/Alaska Natives and Whites: What role does the Indian</a:t>
            </a:r>
            <a:r>
              <a:rPr lang="en-US" sz="1200" dirty="0">
                <a:solidFill>
                  <a:srgbClr val="000000"/>
                </a:solidFill>
                <a:latin typeface="Arial"/>
                <a:cs typeface="Arial"/>
              </a:rPr>
              <a:t> Health Service play? </a:t>
            </a:r>
            <a:r>
              <a:rPr lang="en-US" sz="1200" i="1" dirty="0">
                <a:solidFill>
                  <a:srgbClr val="000000"/>
                </a:solidFill>
                <a:latin typeface="Arial"/>
                <a:cs typeface="Arial"/>
              </a:rPr>
              <a:t>American Journal of </a:t>
            </a:r>
            <a:r>
              <a:rPr lang="en-US" sz="1200" i="1" dirty="0">
                <a:latin typeface="Arial"/>
                <a:cs typeface="Arial"/>
              </a:rPr>
              <a:t>Public Health </a:t>
            </a:r>
            <a:r>
              <a:rPr lang="en-US" sz="1200" i="1" dirty="0">
                <a:solidFill>
                  <a:srgbClr val="000000"/>
                </a:solidFill>
                <a:latin typeface="Arial"/>
                <a:cs typeface="Arial"/>
              </a:rPr>
              <a:t>(1971)</a:t>
            </a:r>
            <a:r>
              <a:rPr lang="en-US" sz="1200" dirty="0">
                <a:solidFill>
                  <a:srgbClr val="000000"/>
                </a:solidFill>
                <a:latin typeface="Arial"/>
                <a:cs typeface="Arial"/>
              </a:rPr>
              <a:t>, </a:t>
            </a:r>
            <a:r>
              <a:rPr lang="en-US" sz="1200" i="1" dirty="0">
                <a:solidFill>
                  <a:srgbClr val="000000"/>
                </a:solidFill>
                <a:latin typeface="Arial"/>
                <a:cs typeface="Arial"/>
              </a:rPr>
              <a:t>94</a:t>
            </a:r>
            <a:r>
              <a:rPr lang="en-US" sz="1200" dirty="0">
                <a:solidFill>
                  <a:srgbClr val="000000"/>
                </a:solidFill>
                <a:latin typeface="Arial"/>
                <a:cs typeface="Arial"/>
              </a:rPr>
              <a:t>(1</a:t>
            </a:r>
            <a:r>
              <a:rPr lang="en-US" sz="1200" dirty="0">
                <a:latin typeface="Arial"/>
                <a:cs typeface="Arial"/>
              </a:rPr>
              <a:t>), </a:t>
            </a:r>
            <a:r>
              <a:rPr lang="en-US" sz="1200" dirty="0">
                <a:solidFill>
                  <a:srgbClr val="000000"/>
                </a:solidFill>
                <a:latin typeface="Arial"/>
                <a:cs typeface="Arial"/>
              </a:rPr>
              <a:t>53–59</a:t>
            </a:r>
            <a:r>
              <a:rPr lang="en-US" sz="1200" dirty="0">
                <a:latin typeface="Arial"/>
                <a:cs typeface="Arial"/>
              </a:rPr>
              <a:t>. </a:t>
            </a:r>
            <a:r>
              <a:rPr lang="en-US" sz="1200" dirty="0">
                <a:solidFill>
                  <a:srgbClr val="353864"/>
                </a:solidFill>
                <a:latin typeface="Arial"/>
                <a:cs typeface="Arial"/>
                <a:hlinkClick r:id="rId10"/>
              </a:rPr>
              <a:t>https://doi.org/10.2105/AJPH.94.1.53</a:t>
            </a:r>
            <a:r>
              <a:rPr lang="en-US" sz="1200" dirty="0">
                <a:latin typeface="Arial"/>
                <a:cs typeface="Arial"/>
              </a:rPr>
              <a:t> </a:t>
            </a:r>
            <a:endParaRPr lang="en-US" sz="120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211555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7916-59EA-412B-02D8-F108E25C827D}"/>
              </a:ext>
            </a:extLst>
          </p:cNvPr>
          <p:cNvSpPr>
            <a:spLocks noGrp="1"/>
          </p:cNvSpPr>
          <p:nvPr>
            <p:ph type="title"/>
          </p:nvPr>
        </p:nvSpPr>
        <p:spPr>
          <a:xfrm>
            <a:off x="714935" y="152213"/>
            <a:ext cx="10515600" cy="1325563"/>
          </a:xfrm>
        </p:spPr>
        <p:txBody>
          <a:bodyPr/>
          <a:lstStyle/>
          <a:p>
            <a:r>
              <a:rPr lang="en-US" b="1" dirty="0">
                <a:solidFill>
                  <a:srgbClr val="725689"/>
                </a:solidFill>
                <a:latin typeface="Franklin Gothic"/>
                <a:ea typeface="Calibri Light"/>
                <a:cs typeface="Calibri Light"/>
              </a:rPr>
              <a:t>Purpose and Learning Objectives</a:t>
            </a:r>
            <a:endParaRPr lang="en-US" b="1" dirty="0">
              <a:solidFill>
                <a:srgbClr val="725689"/>
              </a:solidFill>
              <a:latin typeface="Franklin Gothic"/>
            </a:endParaRPr>
          </a:p>
        </p:txBody>
      </p:sp>
      <p:sp>
        <p:nvSpPr>
          <p:cNvPr id="3" name="Content Placeholder 2">
            <a:extLst>
              <a:ext uri="{FF2B5EF4-FFF2-40B4-BE49-F238E27FC236}">
                <a16:creationId xmlns:a16="http://schemas.microsoft.com/office/drawing/2014/main" id="{D0B46A79-668B-B3D9-3536-6DB3F0C81D65}"/>
              </a:ext>
            </a:extLst>
          </p:cNvPr>
          <p:cNvSpPr>
            <a:spLocks noGrp="1"/>
          </p:cNvSpPr>
          <p:nvPr>
            <p:ph idx="1"/>
          </p:nvPr>
        </p:nvSpPr>
        <p:spPr>
          <a:xfrm>
            <a:off x="608163" y="1253402"/>
            <a:ext cx="11138927" cy="5337455"/>
          </a:xfrm>
        </p:spPr>
        <p:txBody>
          <a:bodyPr vert="horz" lIns="91440" tIns="45720" rIns="91440" bIns="45720" rtlCol="0" anchor="t">
            <a:noAutofit/>
          </a:bodyPr>
          <a:lstStyle/>
          <a:p>
            <a:pPr marL="0" indent="0">
              <a:lnSpc>
                <a:spcPct val="100000"/>
              </a:lnSpc>
              <a:spcBef>
                <a:spcPts val="0"/>
              </a:spcBef>
              <a:buNone/>
            </a:pPr>
            <a:r>
              <a:rPr lang="en-US" sz="2200" dirty="0">
                <a:latin typeface="Arial"/>
                <a:cs typeface="Arial"/>
              </a:rPr>
              <a:t>This module explores the background, definitions, and application of the Social Determinants of Health (SDOH) in public health practice to achieve the goals of social and health equity.  </a:t>
            </a:r>
          </a:p>
          <a:p>
            <a:pPr marL="0" indent="0">
              <a:lnSpc>
                <a:spcPct val="100000"/>
              </a:lnSpc>
              <a:spcBef>
                <a:spcPts val="0"/>
              </a:spcBef>
              <a:buNone/>
            </a:pPr>
            <a:endParaRPr lang="en-US" sz="2200" dirty="0">
              <a:latin typeface="Arial"/>
              <a:cs typeface="Arial"/>
            </a:endParaRPr>
          </a:p>
          <a:p>
            <a:pPr marL="0" indent="0">
              <a:lnSpc>
                <a:spcPct val="100000"/>
              </a:lnSpc>
              <a:spcBef>
                <a:spcPts val="0"/>
              </a:spcBef>
              <a:buNone/>
            </a:pPr>
            <a:r>
              <a:rPr lang="en-US" sz="2200" dirty="0">
                <a:latin typeface="Arial"/>
                <a:cs typeface="Arial"/>
              </a:rPr>
              <a:t>This module provides activities and discussion questions to examine the SDOH and consider their applicability within tribal and urban Indian communities. </a:t>
            </a:r>
          </a:p>
          <a:p>
            <a:pPr marL="0" indent="0">
              <a:lnSpc>
                <a:spcPct val="100000"/>
              </a:lnSpc>
              <a:spcBef>
                <a:spcPts val="0"/>
              </a:spcBef>
              <a:buNone/>
            </a:pPr>
            <a:endParaRPr lang="en-US" sz="2200" dirty="0">
              <a:latin typeface="Arial"/>
              <a:ea typeface="Calibri"/>
              <a:cs typeface="Arial"/>
            </a:endParaRPr>
          </a:p>
          <a:p>
            <a:pPr marL="0" indent="0">
              <a:lnSpc>
                <a:spcPct val="100000"/>
              </a:lnSpc>
              <a:spcBef>
                <a:spcPts val="0"/>
              </a:spcBef>
              <a:spcAft>
                <a:spcPts val="1000"/>
              </a:spcAft>
              <a:buNone/>
            </a:pPr>
            <a:r>
              <a:rPr lang="en-US" sz="2200" b="1" dirty="0">
                <a:latin typeface="Arial"/>
                <a:ea typeface="Calibri"/>
                <a:cs typeface="Arial"/>
              </a:rPr>
              <a:t>Learning Objectives: </a:t>
            </a:r>
            <a:endParaRPr lang="en-US" sz="2200" dirty="0">
              <a:latin typeface="Arial"/>
              <a:ea typeface="Calibri"/>
              <a:cs typeface="Arial"/>
            </a:endParaRPr>
          </a:p>
          <a:p>
            <a:pPr marL="0" indent="0">
              <a:lnSpc>
                <a:spcPct val="100000"/>
              </a:lnSpc>
              <a:spcBef>
                <a:spcPts val="0"/>
              </a:spcBef>
              <a:spcAft>
                <a:spcPts val="1000"/>
              </a:spcAft>
              <a:buNone/>
            </a:pPr>
            <a:r>
              <a:rPr lang="en-US" sz="2200" dirty="0">
                <a:latin typeface="Arial"/>
                <a:ea typeface="Calibri"/>
                <a:cs typeface="Arial"/>
              </a:rPr>
              <a:t>At the end of this module attendees will be able to:</a:t>
            </a:r>
          </a:p>
          <a:p>
            <a:pPr marL="342900" indent="-342900">
              <a:lnSpc>
                <a:spcPct val="100000"/>
              </a:lnSpc>
              <a:spcBef>
                <a:spcPts val="0"/>
              </a:spcBef>
              <a:spcAft>
                <a:spcPts val="1000"/>
              </a:spcAft>
            </a:pPr>
            <a:r>
              <a:rPr lang="en-US" sz="2200" dirty="0">
                <a:latin typeface="Arial"/>
                <a:ea typeface="Calibri"/>
                <a:cs typeface="Arial"/>
              </a:rPr>
              <a:t>Define the Social Determinants of Health and discuss the importance to public health practice. </a:t>
            </a:r>
            <a:endParaRPr lang="en-US" dirty="0">
              <a:latin typeface="Calibri" panose="020F0502020204030204"/>
              <a:ea typeface="Calibri"/>
              <a:cs typeface="Calibri" panose="020F0502020204030204"/>
            </a:endParaRPr>
          </a:p>
          <a:p>
            <a:pPr marL="342900" indent="-342900">
              <a:lnSpc>
                <a:spcPct val="100000"/>
              </a:lnSpc>
              <a:spcBef>
                <a:spcPts val="0"/>
              </a:spcBef>
              <a:spcAft>
                <a:spcPts val="1000"/>
              </a:spcAft>
            </a:pPr>
            <a:r>
              <a:rPr lang="en-US" sz="2200" dirty="0">
                <a:latin typeface="Arial"/>
                <a:ea typeface="Calibri"/>
                <a:cs typeface="Arial"/>
              </a:rPr>
              <a:t>Describe the CDC framework for Social Determinants of Health by using examples.</a:t>
            </a:r>
            <a:endParaRPr lang="en-US" sz="2200" dirty="0">
              <a:latin typeface="Calibri" panose="020F0502020204030204"/>
              <a:ea typeface="Calibri"/>
              <a:cs typeface="Calibri" panose="020F0502020204030204"/>
            </a:endParaRPr>
          </a:p>
          <a:p>
            <a:pPr marL="342900" indent="-342900">
              <a:lnSpc>
                <a:spcPct val="100000"/>
              </a:lnSpc>
              <a:spcBef>
                <a:spcPts val="0"/>
              </a:spcBef>
              <a:spcAft>
                <a:spcPts val="1000"/>
              </a:spcAft>
            </a:pPr>
            <a:r>
              <a:rPr lang="en-US" sz="2200" dirty="0">
                <a:latin typeface="Arial"/>
                <a:ea typeface="Calibri"/>
                <a:cs typeface="Arial"/>
              </a:rPr>
              <a:t>Apply the Social Determinants of Health framework to tribal and urban Indian communities.</a:t>
            </a:r>
            <a:endParaRPr lang="en-US" sz="2200">
              <a:ea typeface="Calibri" panose="020F0502020204030204"/>
              <a:cs typeface="Calibri" panose="020F0502020204030204"/>
            </a:endParaRPr>
          </a:p>
          <a:p>
            <a:endParaRPr lang="en-US" dirty="0">
              <a:ea typeface="Calibri"/>
              <a:cs typeface="Calibri"/>
            </a:endParaRPr>
          </a:p>
        </p:txBody>
      </p:sp>
    </p:spTree>
    <p:extLst>
      <p:ext uri="{BB962C8B-B14F-4D97-AF65-F5344CB8AC3E}">
        <p14:creationId xmlns:p14="http://schemas.microsoft.com/office/powerpoint/2010/main" val="1388759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996D-41CE-ECF3-34C5-51B47FB077B0}"/>
              </a:ext>
            </a:extLst>
          </p:cNvPr>
          <p:cNvSpPr>
            <a:spLocks noGrp="1"/>
          </p:cNvSpPr>
          <p:nvPr>
            <p:ph type="ctrTitle"/>
          </p:nvPr>
        </p:nvSpPr>
        <p:spPr>
          <a:xfrm>
            <a:off x="3269225" y="1085286"/>
            <a:ext cx="5776452" cy="963409"/>
          </a:xfrm>
        </p:spPr>
        <p:txBody>
          <a:bodyPr>
            <a:normAutofit/>
          </a:bodyPr>
          <a:lstStyle/>
          <a:p>
            <a:r>
              <a:rPr lang="en-US" sz="5400" b="1" dirty="0">
                <a:solidFill>
                  <a:srgbClr val="FBB612"/>
                </a:solidFill>
                <a:latin typeface="Franklin Gothic"/>
                <a:ea typeface="Calibri Light"/>
                <a:cs typeface="Calibri Light"/>
              </a:rPr>
              <a:t>Citation</a:t>
            </a:r>
            <a:endParaRPr lang="en-US" dirty="0">
              <a:solidFill>
                <a:srgbClr val="FBB612"/>
              </a:solidFill>
            </a:endParaRPr>
          </a:p>
        </p:txBody>
      </p:sp>
      <p:sp>
        <p:nvSpPr>
          <p:cNvPr id="3" name="Subtitle 2">
            <a:extLst>
              <a:ext uri="{FF2B5EF4-FFF2-40B4-BE49-F238E27FC236}">
                <a16:creationId xmlns:a16="http://schemas.microsoft.com/office/drawing/2014/main" id="{6213F199-DD85-2053-4EE2-4A5695533E15}"/>
              </a:ext>
            </a:extLst>
          </p:cNvPr>
          <p:cNvSpPr>
            <a:spLocks noGrp="1"/>
          </p:cNvSpPr>
          <p:nvPr>
            <p:ph type="subTitle" idx="1"/>
          </p:nvPr>
        </p:nvSpPr>
        <p:spPr>
          <a:xfrm>
            <a:off x="2335162" y="2431360"/>
            <a:ext cx="7644581" cy="1655762"/>
          </a:xfrm>
        </p:spPr>
        <p:txBody>
          <a:bodyPr vert="horz" lIns="91440" tIns="45720" rIns="91440" bIns="45720" rtlCol="0" anchor="t">
            <a:normAutofit/>
          </a:bodyPr>
          <a:lstStyle/>
          <a:p>
            <a:r>
              <a:rPr lang="en" dirty="0">
                <a:solidFill>
                  <a:srgbClr val="353864"/>
                </a:solidFill>
                <a:latin typeface="Arial"/>
                <a:ea typeface="Calibri"/>
                <a:cs typeface="Arial"/>
              </a:rPr>
              <a:t>Parker, M., Largo, D., Benally, T., Oré, C.E. (2023). Indigenous social determinants of health: training modules. University of Washington: Seven Directions. [link to website pdf]</a:t>
            </a:r>
            <a:endParaRPr lang="en-US">
              <a:ea typeface="Calibri" panose="020F0502020204030204"/>
              <a:cs typeface="Calibri" panose="020F0502020204030204"/>
            </a:endParaRPr>
          </a:p>
        </p:txBody>
      </p:sp>
      <p:pic>
        <p:nvPicPr>
          <p:cNvPr id="5" name="Picture 4" descr="A black and white sign with purple text&#10;&#10;Description automatically generated">
            <a:extLst>
              <a:ext uri="{FF2B5EF4-FFF2-40B4-BE49-F238E27FC236}">
                <a16:creationId xmlns:a16="http://schemas.microsoft.com/office/drawing/2014/main" id="{52D0EFD9-96BE-4085-08AC-C3E3B2CA20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4826" y="5572712"/>
            <a:ext cx="3777014" cy="995031"/>
          </a:xfrm>
          <a:prstGeom prst="rect">
            <a:avLst/>
          </a:prstGeom>
        </p:spPr>
      </p:pic>
    </p:spTree>
    <p:extLst>
      <p:ext uri="{BB962C8B-B14F-4D97-AF65-F5344CB8AC3E}">
        <p14:creationId xmlns:p14="http://schemas.microsoft.com/office/powerpoint/2010/main" val="43790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32F5-18B3-0F41-566A-4953AC0914A3}"/>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Acknowledgments</a:t>
            </a:r>
            <a:endParaRPr lang="en-US" b="1" dirty="0">
              <a:solidFill>
                <a:srgbClr val="725689"/>
              </a:solidFill>
              <a:latin typeface="Franklin Gothic"/>
            </a:endParaRPr>
          </a:p>
        </p:txBody>
      </p:sp>
      <p:sp>
        <p:nvSpPr>
          <p:cNvPr id="3" name="Content Placeholder 2">
            <a:extLst>
              <a:ext uri="{FF2B5EF4-FFF2-40B4-BE49-F238E27FC236}">
                <a16:creationId xmlns:a16="http://schemas.microsoft.com/office/drawing/2014/main" id="{4F58E9A6-516B-27C8-6C28-DAC961D36579}"/>
              </a:ext>
            </a:extLst>
          </p:cNvPr>
          <p:cNvSpPr>
            <a:spLocks noGrp="1"/>
          </p:cNvSpPr>
          <p:nvPr>
            <p:ph idx="1"/>
          </p:nvPr>
        </p:nvSpPr>
        <p:spPr>
          <a:xfrm>
            <a:off x="838200" y="1825625"/>
            <a:ext cx="8043747" cy="4351338"/>
          </a:xfrm>
        </p:spPr>
        <p:txBody>
          <a:bodyPr vert="horz" lIns="91440" tIns="45720" rIns="91440" bIns="45720" rtlCol="0" anchor="t">
            <a:normAutofit/>
          </a:bodyPr>
          <a:lstStyle/>
          <a:p>
            <a:pPr marL="0" indent="0">
              <a:buNone/>
            </a:pPr>
            <a:r>
              <a:rPr lang="en-US" sz="2400">
                <a:latin typeface="Arial"/>
                <a:ea typeface="Calibri" panose="020F0502020204030204"/>
                <a:cs typeface="Arial"/>
              </a:rPr>
              <a:t>This project is supported by the Centers for Disease Control and Prevention (CDC) of the U.S. Department of Health and Human Services (HHS) as part of a financial assistance award to the National Network of Public Health Institutes (NNPHI) totaling $375,000 with 100 percent funded by CDC/HHS (Award #s 1 NU38OT000303-01-00, 5 NU38OT000303-04-00, and 5 NU38OT000303-03-00). NNPHI has collaborated with Seven Directions at the University of Washington, and the CDC’s Office of Tribal Affairs and Strategic Alliances, on this effort.  </a:t>
            </a:r>
            <a:endParaRPr lang="en-US" sz="2400">
              <a:ea typeface="Calibri" panose="020F0502020204030204"/>
              <a:cs typeface="Calibri" panose="020F0502020204030204"/>
            </a:endParaRPr>
          </a:p>
        </p:txBody>
      </p:sp>
    </p:spTree>
    <p:extLst>
      <p:ext uri="{BB962C8B-B14F-4D97-AF65-F5344CB8AC3E}">
        <p14:creationId xmlns:p14="http://schemas.microsoft.com/office/powerpoint/2010/main" val="3367723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Social Determinants of Health</a:t>
            </a:r>
            <a:endParaRPr lang="en-US" dirty="0"/>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837983" y="1581263"/>
            <a:ext cx="5829132" cy="45537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dirty="0">
                <a:latin typeface="Arial"/>
                <a:ea typeface="Calibri" panose="020F0502020204030204"/>
                <a:cs typeface="Arial"/>
              </a:rPr>
              <a:t>Social Determinants of Health (SDOH) are: </a:t>
            </a:r>
            <a:endParaRPr lang="en-US" dirty="0">
              <a:latin typeface="Calibri" panose="020F0502020204030204"/>
              <a:ea typeface="Calibri" panose="020F0502020204030204"/>
              <a:cs typeface="Calibri" panose="020F0502020204030204"/>
            </a:endParaRPr>
          </a:p>
          <a:p>
            <a:pPr marL="342900" indent="-342900">
              <a:lnSpc>
                <a:spcPct val="100000"/>
              </a:lnSpc>
              <a:spcBef>
                <a:spcPts val="0"/>
              </a:spcBef>
              <a:spcAft>
                <a:spcPts val="1200"/>
              </a:spcAft>
            </a:pPr>
            <a:r>
              <a:rPr lang="en-US" sz="2000" dirty="0">
                <a:latin typeface="Arial"/>
                <a:ea typeface="Calibri" panose="020F0502020204030204"/>
                <a:cs typeface="Arial"/>
              </a:rPr>
              <a:t>Non-medical factors and conditions such as where people are born, grow, live, work, and play; and</a:t>
            </a:r>
            <a:endParaRPr lang="en-US">
              <a:ea typeface="Calibri" panose="020F0502020204030204"/>
              <a:cs typeface="Calibri" panose="020F0502020204030204"/>
            </a:endParaRPr>
          </a:p>
          <a:p>
            <a:pPr>
              <a:lnSpc>
                <a:spcPct val="100000"/>
              </a:lnSpc>
              <a:spcBef>
                <a:spcPts val="0"/>
              </a:spcBef>
              <a:spcAft>
                <a:spcPts val="1200"/>
              </a:spcAft>
              <a:buFont typeface="Arial"/>
              <a:buChar char="•"/>
            </a:pPr>
            <a:r>
              <a:rPr lang="en-US" sz="2000" dirty="0">
                <a:latin typeface="Arial"/>
                <a:ea typeface="Calibri" panose="020F0502020204030204"/>
                <a:cs typeface="Arial"/>
              </a:rPr>
              <a:t>The influences and systems that share the conditions of daily life (CDC, 2022).</a:t>
            </a:r>
          </a:p>
          <a:p>
            <a:pPr marL="0" indent="0">
              <a:lnSpc>
                <a:spcPct val="100000"/>
              </a:lnSpc>
              <a:spcBef>
                <a:spcPts val="0"/>
              </a:spcBef>
              <a:spcAft>
                <a:spcPts val="1200"/>
              </a:spcAft>
              <a:buNone/>
            </a:pPr>
            <a:r>
              <a:rPr lang="en-US" sz="2000" dirty="0">
                <a:latin typeface="Arial"/>
                <a:ea typeface="Calibri" panose="020F0502020204030204"/>
                <a:cs typeface="Arial"/>
              </a:rPr>
              <a:t>In the U.S., the Centers for Disease Control and Prevention (CDC) based the five domains in their model (right) on two decades of research on the impact of SDOH on health outcomes.  </a:t>
            </a:r>
          </a:p>
          <a:p>
            <a:pPr marL="0" indent="0">
              <a:lnSpc>
                <a:spcPct val="100000"/>
              </a:lnSpc>
              <a:spcBef>
                <a:spcPts val="0"/>
              </a:spcBef>
              <a:spcAft>
                <a:spcPts val="1200"/>
              </a:spcAft>
              <a:buNone/>
            </a:pPr>
            <a:r>
              <a:rPr lang="en-US" sz="2000" dirty="0">
                <a:latin typeface="Arial"/>
                <a:ea typeface="Calibri" panose="020F0502020204030204"/>
                <a:cs typeface="Arial"/>
              </a:rPr>
              <a:t>The next five slides provide descriptions and examples of each domain.</a:t>
            </a:r>
            <a:endParaRPr lang="en-US" sz="2000" dirty="0">
              <a:ea typeface="Calibri" panose="020F0502020204030204"/>
              <a:cs typeface="Calibri" panose="020F0502020204030204"/>
            </a:endParaRPr>
          </a:p>
          <a:p>
            <a:pPr marL="0" indent="0">
              <a:lnSpc>
                <a:spcPct val="100000"/>
              </a:lnSpc>
              <a:spcBef>
                <a:spcPts val="0"/>
              </a:spcBef>
              <a:buNone/>
            </a:pPr>
            <a:endParaRPr lang="en-US" sz="1400" dirty="0">
              <a:latin typeface="Arial"/>
              <a:ea typeface="Calibri" panose="020F0502020204030204"/>
              <a:cs typeface="Arial"/>
            </a:endParaRPr>
          </a:p>
          <a:p>
            <a:pPr marL="0" indent="0">
              <a:buNone/>
            </a:pPr>
            <a:endParaRPr lang="en-US" sz="2000" dirty="0">
              <a:latin typeface="Arial"/>
              <a:ea typeface="Calibri" panose="020F0502020204030204"/>
              <a:cs typeface="Arial"/>
            </a:endParaRPr>
          </a:p>
        </p:txBody>
      </p:sp>
      <p:pic>
        <p:nvPicPr>
          <p:cNvPr id="9" name="Picture 8" descr="Social Determinants of health model depicts five domains: Education Access and Quality; Health Care Access and Quality; Neighborhood and Built Environment; Social and Community Context; and Economic Stability.  ">
            <a:extLst>
              <a:ext uri="{FF2B5EF4-FFF2-40B4-BE49-F238E27FC236}">
                <a16:creationId xmlns:a16="http://schemas.microsoft.com/office/drawing/2014/main" id="{85FDE18A-4EBC-5A04-B86A-D2FAE2996F99}"/>
              </a:ext>
            </a:extLst>
          </p:cNvPr>
          <p:cNvPicPr>
            <a:picLocks noChangeAspect="1"/>
          </p:cNvPicPr>
          <p:nvPr/>
        </p:nvPicPr>
        <p:blipFill>
          <a:blip r:embed="rId3"/>
          <a:stretch>
            <a:fillRect/>
          </a:stretch>
        </p:blipFill>
        <p:spPr>
          <a:xfrm>
            <a:off x="7038515" y="1896549"/>
            <a:ext cx="4432198" cy="4048126"/>
          </a:xfrm>
          <a:prstGeom prst="rect">
            <a:avLst/>
          </a:prstGeom>
        </p:spPr>
      </p:pic>
      <p:sp>
        <p:nvSpPr>
          <p:cNvPr id="12" name="Rectangle 11">
            <a:extLst>
              <a:ext uri="{FF2B5EF4-FFF2-40B4-BE49-F238E27FC236}">
                <a16:creationId xmlns:a16="http://schemas.microsoft.com/office/drawing/2014/main" id="{C84C4E42-B662-0EED-766E-33F01FD69D28}"/>
              </a:ext>
              <a:ext uri="{C183D7F6-B498-43B3-948B-1728B52AA6E4}">
                <adec:decorative xmlns:adec="http://schemas.microsoft.com/office/drawing/2017/decorative" val="1"/>
              </a:ext>
            </a:extLst>
          </p:cNvPr>
          <p:cNvSpPr/>
          <p:nvPr/>
        </p:nvSpPr>
        <p:spPr>
          <a:xfrm>
            <a:off x="6702129" y="1576487"/>
            <a:ext cx="5017054" cy="4809129"/>
          </a:xfrm>
          <a:prstGeom prst="rect">
            <a:avLst/>
          </a:prstGeom>
          <a:noFill/>
          <a:ln>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3DBFB4"/>
              </a:solidFill>
              <a:ea typeface="Calibri"/>
              <a:cs typeface="Calibri"/>
            </a:endParaRPr>
          </a:p>
        </p:txBody>
      </p:sp>
      <p:sp>
        <p:nvSpPr>
          <p:cNvPr id="3" name="TextBox 2">
            <a:extLst>
              <a:ext uri="{FF2B5EF4-FFF2-40B4-BE49-F238E27FC236}">
                <a16:creationId xmlns:a16="http://schemas.microsoft.com/office/drawing/2014/main" id="{F67710F5-6026-A4EB-99FF-578267576D16}"/>
              </a:ext>
            </a:extLst>
          </p:cNvPr>
          <p:cNvSpPr txBox="1"/>
          <p:nvPr/>
        </p:nvSpPr>
        <p:spPr>
          <a:xfrm>
            <a:off x="6703423" y="6042348"/>
            <a:ext cx="325694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(CDC Healthy People 2023, 2020)</a:t>
            </a:r>
          </a:p>
        </p:txBody>
      </p:sp>
    </p:spTree>
    <p:extLst>
      <p:ext uri="{BB962C8B-B14F-4D97-AF65-F5344CB8AC3E}">
        <p14:creationId xmlns:p14="http://schemas.microsoft.com/office/powerpoint/2010/main" val="245770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FCC3-7027-69A0-2BC9-CB9DDA8725B3}"/>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Social Determinants of Health Impact Health Equity</a:t>
            </a:r>
          </a:p>
        </p:txBody>
      </p:sp>
      <p:sp>
        <p:nvSpPr>
          <p:cNvPr id="3" name="Content Placeholder 2">
            <a:extLst>
              <a:ext uri="{FF2B5EF4-FFF2-40B4-BE49-F238E27FC236}">
                <a16:creationId xmlns:a16="http://schemas.microsoft.com/office/drawing/2014/main" id="{17572EE7-5544-AC33-A3DC-68DBBF776FA0}"/>
              </a:ext>
            </a:extLst>
          </p:cNvPr>
          <p:cNvSpPr>
            <a:spLocks noGrp="1"/>
          </p:cNvSpPr>
          <p:nvPr>
            <p:ph idx="1"/>
          </p:nvPr>
        </p:nvSpPr>
        <p:spPr>
          <a:xfrm>
            <a:off x="838200" y="1905063"/>
            <a:ext cx="7900161" cy="4918191"/>
          </a:xfrm>
        </p:spPr>
        <p:txBody>
          <a:bodyPr vert="horz" lIns="91440" tIns="45720" rIns="91440" bIns="45720" rtlCol="0" anchor="t">
            <a:noAutofit/>
          </a:bodyPr>
          <a:lstStyle/>
          <a:p>
            <a:pPr marL="0" indent="0">
              <a:lnSpc>
                <a:spcPct val="100000"/>
              </a:lnSpc>
              <a:spcBef>
                <a:spcPts val="0"/>
              </a:spcBef>
              <a:buNone/>
            </a:pPr>
            <a:r>
              <a:rPr lang="en-US" sz="2000" dirty="0">
                <a:solidFill>
                  <a:srgbClr val="000000"/>
                </a:solidFill>
                <a:latin typeface="Arial"/>
                <a:cs typeface="Arial"/>
              </a:rPr>
              <a:t>Social</a:t>
            </a:r>
            <a:r>
              <a:rPr lang="en-US" sz="2000" dirty="0">
                <a:latin typeface="Arial"/>
                <a:cs typeface="Arial"/>
              </a:rPr>
              <a:t> Determinants </a:t>
            </a:r>
            <a:r>
              <a:rPr lang="en-US" sz="2000" dirty="0">
                <a:solidFill>
                  <a:srgbClr val="000000"/>
                </a:solidFill>
                <a:latin typeface="Arial"/>
                <a:cs typeface="Arial"/>
              </a:rPr>
              <a:t>of </a:t>
            </a:r>
            <a:r>
              <a:rPr lang="en-US" sz="2000" dirty="0">
                <a:latin typeface="Arial"/>
                <a:cs typeface="Arial"/>
              </a:rPr>
              <a:t>Health are also related </a:t>
            </a:r>
            <a:r>
              <a:rPr lang="en-US" sz="2000" dirty="0">
                <a:solidFill>
                  <a:srgbClr val="000000"/>
                </a:solidFill>
                <a:latin typeface="Arial"/>
                <a:cs typeface="Arial"/>
              </a:rPr>
              <a:t>to community health. Identifying and understanding how they impact community health can support</a:t>
            </a:r>
            <a:r>
              <a:rPr lang="en-US" sz="2000" dirty="0">
                <a:latin typeface="Arial"/>
                <a:cs typeface="Arial"/>
              </a:rPr>
              <a:t> health equity</a:t>
            </a:r>
            <a:r>
              <a:rPr lang="en-US" sz="2000" dirty="0">
                <a:solidFill>
                  <a:srgbClr val="000000"/>
                </a:solidFill>
                <a:latin typeface="Arial"/>
                <a:cs typeface="Arial"/>
              </a:rPr>
              <a:t>. </a:t>
            </a:r>
            <a:endParaRPr lang="en-US"/>
          </a:p>
          <a:p>
            <a:pPr>
              <a:lnSpc>
                <a:spcPct val="100000"/>
              </a:lnSpc>
              <a:spcBef>
                <a:spcPts val="0"/>
              </a:spcBef>
            </a:pPr>
            <a:endParaRPr lang="en-US" sz="2000" dirty="0">
              <a:latin typeface="Arial"/>
              <a:cs typeface="Arial"/>
            </a:endParaRPr>
          </a:p>
          <a:p>
            <a:pPr marL="0" indent="0">
              <a:lnSpc>
                <a:spcPct val="100000"/>
              </a:lnSpc>
              <a:spcBef>
                <a:spcPts val="0"/>
              </a:spcBef>
              <a:buNone/>
            </a:pPr>
            <a:r>
              <a:rPr lang="en-US" sz="2000" dirty="0">
                <a:latin typeface="Arial"/>
                <a:cs typeface="Arial"/>
              </a:rPr>
              <a:t>Health equity refers to achieving a fair, anti-racist, or anti-discriminatory distribution of and access to power, resources, and information for all peoples, individuals, communities, and populations to achieve their highest level of health (Braveman &amp; Gruskin, 2003; Willen et al., 2021).</a:t>
            </a:r>
          </a:p>
          <a:p>
            <a:pPr>
              <a:lnSpc>
                <a:spcPct val="100000"/>
              </a:lnSpc>
              <a:spcBef>
                <a:spcPts val="0"/>
              </a:spcBef>
            </a:pPr>
            <a:endParaRPr lang="en-US" sz="2000" dirty="0">
              <a:latin typeface="Arial"/>
              <a:cs typeface="Arial"/>
            </a:endParaRPr>
          </a:p>
          <a:p>
            <a:pPr marL="0" indent="0">
              <a:lnSpc>
                <a:spcPct val="100000"/>
              </a:lnSpc>
              <a:spcBef>
                <a:spcPts val="0"/>
              </a:spcBef>
              <a:buNone/>
            </a:pPr>
            <a:r>
              <a:rPr lang="en-US" sz="2000" dirty="0">
                <a:latin typeface="Arial"/>
                <a:cs typeface="Arial"/>
              </a:rPr>
              <a:t>The CDC has developed a definition of SDOH, along with the indicators and measures, for uses within the U.S. public health system (Solar &amp; Irwin, 2010; Healthy People 2023, 2020). </a:t>
            </a:r>
            <a:endParaRPr lang="en-US" sz="2000" dirty="0">
              <a:cs typeface="Calibri" panose="020F0502020204030204"/>
            </a:endParaRPr>
          </a:p>
        </p:txBody>
      </p:sp>
    </p:spTree>
    <p:extLst>
      <p:ext uri="{BB962C8B-B14F-4D97-AF65-F5344CB8AC3E}">
        <p14:creationId xmlns:p14="http://schemas.microsoft.com/office/powerpoint/2010/main" val="7018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Economic Stability </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6012642" y="1620665"/>
            <a:ext cx="5655140" cy="50080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900" b="1" dirty="0">
                <a:solidFill>
                  <a:srgbClr val="3DBFB4"/>
                </a:solidFill>
                <a:latin typeface="Arial"/>
                <a:ea typeface="Calibri" panose="020F0502020204030204"/>
                <a:cs typeface="Arial"/>
              </a:rPr>
              <a:t>Economic stability is associated with an individual's ability to ensure that basic needs are met for themselves and their family.   </a:t>
            </a:r>
            <a:endParaRPr lang="en-US" sz="1900" dirty="0">
              <a:solidFill>
                <a:srgbClr val="3DBFB4"/>
              </a:solidFill>
              <a:latin typeface="Arial"/>
              <a:ea typeface="Calibri" panose="020F0502020204030204"/>
              <a:cs typeface="Arial"/>
            </a:endParaRPr>
          </a:p>
          <a:p>
            <a:pPr marL="0" indent="0">
              <a:lnSpc>
                <a:spcPct val="100000"/>
              </a:lnSpc>
              <a:spcBef>
                <a:spcPts val="0"/>
              </a:spcBef>
              <a:spcAft>
                <a:spcPts val="1200"/>
              </a:spcAft>
              <a:buNone/>
            </a:pPr>
            <a:r>
              <a:rPr lang="en-US" sz="1900" dirty="0">
                <a:latin typeface="Arial"/>
                <a:ea typeface="Calibri" panose="020F0502020204030204"/>
                <a:cs typeface="Arial"/>
              </a:rPr>
              <a:t>Indicators include income level, employment status, poverty level, food security, and housing stability.   </a:t>
            </a:r>
          </a:p>
          <a:p>
            <a:pPr marL="0" indent="0">
              <a:lnSpc>
                <a:spcPct val="100000"/>
              </a:lnSpc>
              <a:spcBef>
                <a:spcPts val="0"/>
              </a:spcBef>
              <a:spcAft>
                <a:spcPts val="1200"/>
              </a:spcAft>
              <a:buNone/>
            </a:pPr>
            <a:r>
              <a:rPr lang="en-US" sz="1900" dirty="0">
                <a:latin typeface="Arial"/>
                <a:ea typeface="Calibri" panose="020F0502020204030204"/>
                <a:cs typeface="Arial"/>
              </a:rPr>
              <a:t>Research has confirmed an association or relationship between social status and health outcomes (Adamsen et al., 2018; Braveman et al., 2010). </a:t>
            </a:r>
            <a:endParaRPr lang="en-US" sz="1900" dirty="0">
              <a:latin typeface="Arial"/>
              <a:ea typeface="Calibri" panose="020F0502020204030204"/>
              <a:cs typeface="Calibri" panose="020F0502020204030204"/>
            </a:endParaRPr>
          </a:p>
          <a:p>
            <a:pPr marL="0" indent="0">
              <a:lnSpc>
                <a:spcPct val="100000"/>
              </a:lnSpc>
              <a:spcBef>
                <a:spcPts val="0"/>
              </a:spcBef>
              <a:spcAft>
                <a:spcPts val="1200"/>
              </a:spcAft>
              <a:buNone/>
            </a:pPr>
            <a:r>
              <a:rPr lang="en-US" sz="1900" dirty="0">
                <a:latin typeface="Arial"/>
                <a:ea typeface="Calibri" panose="020F0502020204030204"/>
                <a:cs typeface="Arial"/>
              </a:rPr>
              <a:t>Examples of community level instability would be things like the taking of natural resources, limitations on access to economic development opportunities, or the limited employment opportunities in rural areas.   </a:t>
            </a:r>
            <a:endParaRPr lang="en-US" sz="1900">
              <a:latin typeface="Arial"/>
              <a:cs typeface="Arial"/>
            </a:endParaRPr>
          </a:p>
          <a:p>
            <a:pPr>
              <a:lnSpc>
                <a:spcPct val="100000"/>
              </a:lnSpc>
              <a:spcBef>
                <a:spcPts val="0"/>
              </a:spcBef>
              <a:buFont typeface="Arial"/>
              <a:buChar char="•"/>
            </a:pPr>
            <a:endParaRPr lang="en-US" sz="1400" dirty="0">
              <a:latin typeface="Arial"/>
              <a:ea typeface="Calibri" panose="020F0502020204030204"/>
              <a:cs typeface="Arial"/>
            </a:endParaRPr>
          </a:p>
          <a:p>
            <a:pPr marL="0" indent="0">
              <a:lnSpc>
                <a:spcPct val="100000"/>
              </a:lnSpc>
              <a:spcBef>
                <a:spcPts val="0"/>
              </a:spcBef>
              <a:buNone/>
            </a:pPr>
            <a:endParaRPr lang="en-US" sz="1400" dirty="0">
              <a:latin typeface="Arial"/>
              <a:ea typeface="Calibri" panose="020F0502020204030204"/>
              <a:cs typeface="Arial"/>
            </a:endParaRPr>
          </a:p>
          <a:p>
            <a:pPr marL="0" indent="0">
              <a:buNone/>
            </a:pPr>
            <a:endParaRPr lang="en-US" sz="2000" dirty="0">
              <a:latin typeface="Arial"/>
              <a:ea typeface="Calibri" panose="020F0502020204030204"/>
              <a:cs typeface="Arial"/>
            </a:endParaRPr>
          </a:p>
        </p:txBody>
      </p:sp>
      <p:pic>
        <p:nvPicPr>
          <p:cNvPr id="4" name="Picture 3" descr="Group of houses next to frozen water and wintery hillside">
            <a:extLst>
              <a:ext uri="{FF2B5EF4-FFF2-40B4-BE49-F238E27FC236}">
                <a16:creationId xmlns:a16="http://schemas.microsoft.com/office/drawing/2014/main" id="{03BF5B31-1914-96B3-F503-80E841FF00AA}"/>
              </a:ext>
            </a:extLst>
          </p:cNvPr>
          <p:cNvPicPr>
            <a:picLocks noChangeAspect="1"/>
          </p:cNvPicPr>
          <p:nvPr/>
        </p:nvPicPr>
        <p:blipFill>
          <a:blip r:embed="rId3"/>
          <a:stretch>
            <a:fillRect/>
          </a:stretch>
        </p:blipFill>
        <p:spPr>
          <a:xfrm>
            <a:off x="912403" y="2200121"/>
            <a:ext cx="4725936" cy="3158305"/>
          </a:xfrm>
          <a:prstGeom prst="rect">
            <a:avLst/>
          </a:prstGeom>
        </p:spPr>
      </p:pic>
    </p:spTree>
    <p:extLst>
      <p:ext uri="{BB962C8B-B14F-4D97-AF65-F5344CB8AC3E}">
        <p14:creationId xmlns:p14="http://schemas.microsoft.com/office/powerpoint/2010/main" val="188969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a:xfrm>
            <a:off x="838200" y="168480"/>
            <a:ext cx="10515600" cy="1325563"/>
          </a:xfrm>
        </p:spPr>
        <p:txBody>
          <a:bodyPr/>
          <a:lstStyle/>
          <a:p>
            <a:r>
              <a:rPr lang="en-US" b="1" dirty="0">
                <a:solidFill>
                  <a:srgbClr val="725689"/>
                </a:solidFill>
                <a:latin typeface="Franklin Gothic"/>
                <a:ea typeface="Calibri Light"/>
                <a:cs typeface="Calibri Light"/>
              </a:rPr>
              <a:t>Education: Access &amp; Quality</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5236905" y="1572227"/>
            <a:ext cx="6738179" cy="51953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700" b="1" dirty="0">
                <a:solidFill>
                  <a:srgbClr val="3DBFB4"/>
                </a:solidFill>
                <a:latin typeface="Arial"/>
                <a:ea typeface="Calibri" panose="020F0502020204030204"/>
                <a:cs typeface="Arial"/>
              </a:rPr>
              <a:t>Education provides an individual with the knowledge and skills to support conditions for improved health and well-being. </a:t>
            </a:r>
            <a:endParaRPr lang="en-US" sz="1700" dirty="0">
              <a:solidFill>
                <a:srgbClr val="3DBFB4"/>
              </a:solidFill>
              <a:latin typeface="Arial"/>
              <a:ea typeface="Calibri" panose="020F0502020204030204"/>
              <a:cs typeface="Arial"/>
            </a:endParaRPr>
          </a:p>
          <a:p>
            <a:pPr marL="0" indent="0">
              <a:lnSpc>
                <a:spcPct val="100000"/>
              </a:lnSpc>
              <a:spcBef>
                <a:spcPts val="0"/>
              </a:spcBef>
              <a:spcAft>
                <a:spcPts val="1200"/>
              </a:spcAft>
              <a:buNone/>
            </a:pPr>
            <a:r>
              <a:rPr lang="en-US" sz="1700" dirty="0">
                <a:latin typeface="Arial"/>
                <a:ea typeface="Calibri" panose="020F0502020204030204"/>
                <a:cs typeface="Arial"/>
              </a:rPr>
              <a:t>High school graduation, enrollment in higher education, language, literacy, early childhood education are important indicators for health.</a:t>
            </a:r>
            <a:endParaRPr lang="en-US" sz="1700" dirty="0">
              <a:ea typeface="Calibri"/>
              <a:cs typeface="Calibri"/>
            </a:endParaRPr>
          </a:p>
          <a:p>
            <a:pPr marL="0" indent="0">
              <a:lnSpc>
                <a:spcPct val="100000"/>
              </a:lnSpc>
              <a:spcBef>
                <a:spcPts val="0"/>
              </a:spcBef>
              <a:spcAft>
                <a:spcPts val="1200"/>
              </a:spcAft>
              <a:buFont typeface="Arial"/>
              <a:buNone/>
            </a:pPr>
            <a:r>
              <a:rPr lang="en-US" sz="1700" dirty="0">
                <a:latin typeface="Arial"/>
                <a:ea typeface="Calibri" panose="020F0502020204030204"/>
                <a:cs typeface="Arial"/>
              </a:rPr>
              <a:t>American Indian and Alaska Native student enrollment is decreasing (Postsecondary National Policy Institute, 2023). Living in low educational attainment areas has been linked to an increased likelihood of being obese for over-age-50 American Indian and Alaska Native community members (Goins et al., 2022). </a:t>
            </a:r>
            <a:endParaRPr lang="en-US" sz="1700" dirty="0">
              <a:ea typeface="Calibri"/>
              <a:cs typeface="Calibri"/>
            </a:endParaRPr>
          </a:p>
          <a:p>
            <a:pPr marL="0" indent="0">
              <a:lnSpc>
                <a:spcPct val="100000"/>
              </a:lnSpc>
              <a:spcBef>
                <a:spcPts val="0"/>
              </a:spcBef>
              <a:spcAft>
                <a:spcPts val="1200"/>
              </a:spcAft>
              <a:buNone/>
            </a:pPr>
            <a:r>
              <a:rPr lang="en-US" sz="1700" dirty="0">
                <a:latin typeface="Arial"/>
                <a:ea typeface="Calibri" panose="020F0502020204030204"/>
                <a:cs typeface="Arial"/>
              </a:rPr>
              <a:t>Educational training supports increased opportunities for employment, which can help improve financial stability and improved health literacy.</a:t>
            </a:r>
            <a:endParaRPr lang="en-US" sz="1700" dirty="0">
              <a:ea typeface="Calibri"/>
              <a:cs typeface="Calibri"/>
            </a:endParaRPr>
          </a:p>
          <a:p>
            <a:pPr marL="0" indent="0">
              <a:lnSpc>
                <a:spcPct val="100000"/>
              </a:lnSpc>
              <a:spcBef>
                <a:spcPts val="0"/>
              </a:spcBef>
              <a:spcAft>
                <a:spcPts val="1200"/>
              </a:spcAft>
              <a:buNone/>
            </a:pPr>
            <a:r>
              <a:rPr lang="en-US" sz="1700" dirty="0">
                <a:latin typeface="Arial"/>
                <a:ea typeface="Calibri" panose="020F0502020204030204"/>
                <a:cs typeface="Arial"/>
              </a:rPr>
              <a:t>Identifying the factors that inhibit or promote entrance, retention, and graduation of American Indian and Alaska Native students  represent important social determinants of health.</a:t>
            </a:r>
            <a:endParaRPr lang="en-US" sz="1700">
              <a:ea typeface="Calibri" panose="020F0502020204030204"/>
              <a:cs typeface="Calibri" panose="020F0502020204030204"/>
            </a:endParaRPr>
          </a:p>
          <a:p>
            <a:pPr indent="0">
              <a:lnSpc>
                <a:spcPct val="100000"/>
              </a:lnSpc>
              <a:spcBef>
                <a:spcPts val="0"/>
              </a:spcBef>
              <a:spcAft>
                <a:spcPts val="1200"/>
              </a:spcAft>
              <a:buFont typeface="Arial"/>
              <a:buChar char="•"/>
            </a:pPr>
            <a:endParaRPr lang="en-US" sz="1600" dirty="0">
              <a:latin typeface="Arial"/>
              <a:ea typeface="Calibri" panose="020F0502020204030204"/>
              <a:cs typeface="Arial"/>
            </a:endParaRPr>
          </a:p>
          <a:p>
            <a:pPr marL="0" indent="0">
              <a:lnSpc>
                <a:spcPct val="100000"/>
              </a:lnSpc>
              <a:spcBef>
                <a:spcPts val="0"/>
              </a:spcBef>
              <a:buNone/>
            </a:pPr>
            <a:endParaRPr lang="en-US" sz="1600" dirty="0">
              <a:latin typeface="Arial"/>
              <a:ea typeface="Calibri" panose="020F0502020204030204"/>
              <a:cs typeface="Arial"/>
            </a:endParaRPr>
          </a:p>
          <a:p>
            <a:pPr marL="0" indent="0">
              <a:buNone/>
            </a:pPr>
            <a:endParaRPr lang="en-US" sz="1600" dirty="0">
              <a:latin typeface="Arial"/>
              <a:ea typeface="Calibri" panose="020F0502020204030204"/>
              <a:cs typeface="Arial"/>
            </a:endParaRPr>
          </a:p>
        </p:txBody>
      </p:sp>
      <p:pic>
        <p:nvPicPr>
          <p:cNvPr id="4" name="Picture 3" descr="A woman and children playing with letters">
            <a:extLst>
              <a:ext uri="{FF2B5EF4-FFF2-40B4-BE49-F238E27FC236}">
                <a16:creationId xmlns:a16="http://schemas.microsoft.com/office/drawing/2014/main" id="{3609C459-F607-8CEF-EFA4-814C024AD5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128" y="2181071"/>
            <a:ext cx="4092984" cy="3466792"/>
          </a:xfrm>
          <a:prstGeom prst="rect">
            <a:avLst/>
          </a:prstGeom>
        </p:spPr>
      </p:pic>
    </p:spTree>
    <p:extLst>
      <p:ext uri="{BB962C8B-B14F-4D97-AF65-F5344CB8AC3E}">
        <p14:creationId xmlns:p14="http://schemas.microsoft.com/office/powerpoint/2010/main" val="3781837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Healthcare: Access &amp; Quality</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5436081" y="1718987"/>
            <a:ext cx="6320316" cy="49739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900" b="1" dirty="0">
                <a:solidFill>
                  <a:srgbClr val="3DBFB4"/>
                </a:solidFill>
                <a:latin typeface="Arial"/>
                <a:ea typeface="Calibri" panose="020F0502020204030204"/>
                <a:cs typeface="Arial"/>
              </a:rPr>
              <a:t>Access to quality health care ensures individuals receive the care needed to improve and/or maintain their health and well-being</a:t>
            </a:r>
            <a:r>
              <a:rPr lang="en-US" sz="1900" b="1" dirty="0">
                <a:latin typeface="Arial"/>
                <a:ea typeface="Calibri" panose="020F0502020204030204"/>
                <a:cs typeface="Arial"/>
              </a:rPr>
              <a:t>. </a:t>
            </a:r>
            <a:endParaRPr lang="en-US" sz="1900" dirty="0">
              <a:latin typeface="Arial"/>
              <a:ea typeface="Calibri" panose="020F0502020204030204"/>
              <a:cs typeface="Arial"/>
            </a:endParaRPr>
          </a:p>
          <a:p>
            <a:pPr marL="0" indent="0">
              <a:lnSpc>
                <a:spcPct val="100000"/>
              </a:lnSpc>
              <a:spcBef>
                <a:spcPts val="0"/>
              </a:spcBef>
              <a:spcAft>
                <a:spcPts val="1200"/>
              </a:spcAft>
              <a:buNone/>
            </a:pPr>
            <a:r>
              <a:rPr lang="en-US" sz="1900" dirty="0">
                <a:latin typeface="Arial"/>
                <a:ea typeface="Calibri" panose="020F0502020204030204"/>
                <a:cs typeface="Arial"/>
              </a:rPr>
              <a:t>Indicators can include having: 1) a primary care physician, 2) health insurance, 3) respectful patient – provider relationships, and 4) affordable medications.</a:t>
            </a:r>
          </a:p>
          <a:p>
            <a:pPr marL="0" indent="0">
              <a:lnSpc>
                <a:spcPct val="100000"/>
              </a:lnSpc>
              <a:spcBef>
                <a:spcPts val="0"/>
              </a:spcBef>
              <a:spcAft>
                <a:spcPts val="1200"/>
              </a:spcAft>
              <a:buNone/>
            </a:pPr>
            <a:r>
              <a:rPr lang="en-US" sz="1900" dirty="0">
                <a:latin typeface="Arial"/>
                <a:ea typeface="Calibri" panose="020F0502020204030204"/>
                <a:cs typeface="Arial"/>
              </a:rPr>
              <a:t>While many native nations control their health systems (Hubbard &amp; Chen, 2022; Zuckerman et al., 2004), elders continue to find access to care problematic (Jaramillo &amp; Willging, 2021). </a:t>
            </a:r>
          </a:p>
          <a:p>
            <a:pPr marL="0" indent="0">
              <a:lnSpc>
                <a:spcPct val="100000"/>
              </a:lnSpc>
              <a:spcBef>
                <a:spcPts val="0"/>
              </a:spcBef>
              <a:spcAft>
                <a:spcPts val="1200"/>
              </a:spcAft>
              <a:buNone/>
            </a:pPr>
            <a:r>
              <a:rPr lang="en-US" sz="1900" dirty="0">
                <a:latin typeface="Arial"/>
                <a:ea typeface="Calibri" panose="020F0502020204030204"/>
                <a:cs typeface="Arial"/>
              </a:rPr>
              <a:t>Tribes can address patient satisfaction by providing translation, inclusion of traditional healing, and other community-specific supports needed to improve access to care. </a:t>
            </a:r>
            <a:endParaRPr lang="en-US" sz="1900" dirty="0">
              <a:cs typeface="Calibri" panose="020F0502020204030204"/>
            </a:endParaRPr>
          </a:p>
          <a:p>
            <a:pPr>
              <a:lnSpc>
                <a:spcPct val="100000"/>
              </a:lnSpc>
              <a:spcBef>
                <a:spcPts val="0"/>
              </a:spcBef>
              <a:buFont typeface="Arial"/>
              <a:buChar char="•"/>
            </a:pPr>
            <a:endParaRPr lang="en-US" sz="2000" dirty="0">
              <a:latin typeface="Arial"/>
              <a:ea typeface="Calibri" panose="020F0502020204030204"/>
              <a:cs typeface="Arial"/>
            </a:endParaRPr>
          </a:p>
          <a:p>
            <a:pPr>
              <a:lnSpc>
                <a:spcPct val="100000"/>
              </a:lnSpc>
              <a:spcBef>
                <a:spcPts val="0"/>
              </a:spcBef>
              <a:buFont typeface="Arial"/>
              <a:buChar char="•"/>
            </a:pPr>
            <a:endParaRPr lang="en-US" dirty="0">
              <a:latin typeface="Arial"/>
              <a:ea typeface="Calibri" panose="020F0502020204030204"/>
              <a:cs typeface="Arial"/>
            </a:endParaRPr>
          </a:p>
          <a:p>
            <a:pPr marL="0" indent="0">
              <a:lnSpc>
                <a:spcPct val="100000"/>
              </a:lnSpc>
              <a:spcBef>
                <a:spcPts val="0"/>
              </a:spcBef>
              <a:buNone/>
            </a:pPr>
            <a:endParaRPr lang="en-US" sz="2400" dirty="0">
              <a:latin typeface="Arial"/>
              <a:ea typeface="Calibri" panose="020F0502020204030204"/>
              <a:cs typeface="Arial"/>
            </a:endParaRPr>
          </a:p>
          <a:p>
            <a:pPr marL="0" indent="0">
              <a:buNone/>
            </a:pPr>
            <a:endParaRPr lang="en-US" sz="2000" dirty="0">
              <a:latin typeface="Arial"/>
              <a:ea typeface="Calibri" panose="020F0502020204030204"/>
              <a:cs typeface="Arial"/>
            </a:endParaRPr>
          </a:p>
        </p:txBody>
      </p:sp>
      <p:pic>
        <p:nvPicPr>
          <p:cNvPr id="4" name="Picture 3" descr="An elder hand sewing a garment">
            <a:extLst>
              <a:ext uri="{FF2B5EF4-FFF2-40B4-BE49-F238E27FC236}">
                <a16:creationId xmlns:a16="http://schemas.microsoft.com/office/drawing/2014/main" id="{8968C7EA-BA19-A4A1-CCCA-936BD6E0E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5477" y="2628593"/>
            <a:ext cx="4265049" cy="2792975"/>
          </a:xfrm>
          <a:prstGeom prst="rect">
            <a:avLst/>
          </a:prstGeom>
        </p:spPr>
      </p:pic>
    </p:spTree>
    <p:extLst>
      <p:ext uri="{BB962C8B-B14F-4D97-AF65-F5344CB8AC3E}">
        <p14:creationId xmlns:p14="http://schemas.microsoft.com/office/powerpoint/2010/main" val="1555285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Neighborhood and Built Environment</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5459577" y="1818394"/>
            <a:ext cx="6320316" cy="40106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dirty="0">
                <a:solidFill>
                  <a:srgbClr val="3DBFB4"/>
                </a:solidFill>
                <a:latin typeface="Arial"/>
                <a:ea typeface="Calibri" panose="020F0502020204030204"/>
                <a:cs typeface="Arial"/>
              </a:rPr>
              <a:t>Neighborhood and the built environment have a significant impact on individual and community </a:t>
            </a:r>
            <a:r>
              <a:rPr lang="en-US" sz="2000" b="1">
                <a:solidFill>
                  <a:srgbClr val="3DBFB4"/>
                </a:solidFill>
                <a:latin typeface="Arial"/>
                <a:ea typeface="Calibri" panose="020F0502020204030204"/>
                <a:cs typeface="Arial"/>
              </a:rPr>
              <a:t>health and well-being. </a:t>
            </a:r>
            <a:endParaRPr lang="en-US" sz="2000">
              <a:solidFill>
                <a:srgbClr val="3DBFB4"/>
              </a:solidFill>
              <a:latin typeface="Arial"/>
              <a:ea typeface="Calibri" panose="020F0502020204030204"/>
              <a:cs typeface="Arial"/>
            </a:endParaRPr>
          </a:p>
          <a:p>
            <a:pPr marL="0" indent="0">
              <a:lnSpc>
                <a:spcPct val="100000"/>
              </a:lnSpc>
              <a:spcBef>
                <a:spcPts val="0"/>
              </a:spcBef>
              <a:spcAft>
                <a:spcPts val="1200"/>
              </a:spcAft>
              <a:buNone/>
            </a:pPr>
            <a:r>
              <a:rPr lang="en-US" sz="2000" dirty="0">
                <a:latin typeface="Arial"/>
                <a:ea typeface="Calibri" panose="020F0502020204030204"/>
                <a:cs typeface="Arial"/>
              </a:rPr>
              <a:t>The domains of neighborhood and the surrounding built environment include factors like housing quality, access to transportation, access to clean air and water, healthy food access, and exposure to violence </a:t>
            </a:r>
            <a:r>
              <a:rPr lang="en-US" sz="2000">
                <a:latin typeface="Arial"/>
                <a:ea typeface="Calibri" panose="020F0502020204030204"/>
                <a:cs typeface="Arial"/>
              </a:rPr>
              <a:t>and crime. </a:t>
            </a:r>
          </a:p>
          <a:p>
            <a:pPr marL="0" indent="0">
              <a:lnSpc>
                <a:spcPct val="100000"/>
              </a:lnSpc>
              <a:spcBef>
                <a:spcPts val="0"/>
              </a:spcBef>
              <a:spcAft>
                <a:spcPts val="1200"/>
              </a:spcAft>
              <a:buNone/>
            </a:pPr>
            <a:r>
              <a:rPr lang="en-US" sz="2000" dirty="0">
                <a:latin typeface="Arial"/>
                <a:ea typeface="Calibri" panose="020F0502020204030204"/>
                <a:cs typeface="Arial"/>
              </a:rPr>
              <a:t>Neighborhood characteristics are related to increased risk related to diabetes (Jiang et al., 2018), exposure to COVID-19 (Rodriguez-Lonebear et al., 2020), and access to resources (</a:t>
            </a:r>
            <a:r>
              <a:rPr lang="en-US" sz="2000" err="1">
                <a:latin typeface="Arial"/>
                <a:ea typeface="Calibri" panose="020F0502020204030204"/>
                <a:cs typeface="Arial"/>
              </a:rPr>
              <a:t>Chodur</a:t>
            </a:r>
            <a:r>
              <a:rPr lang="en-US" sz="2000" dirty="0">
                <a:latin typeface="Arial"/>
                <a:ea typeface="Calibri" panose="020F0502020204030204"/>
                <a:cs typeface="Arial"/>
              </a:rPr>
              <a:t> et al., 2016) among American Indians and Alaska Natives. </a:t>
            </a:r>
            <a:endParaRPr lang="en-US" sz="1600" dirty="0">
              <a:ea typeface="Calibri" panose="020F0502020204030204"/>
              <a:cs typeface="Calibri" panose="020F0502020204030204"/>
            </a:endParaRPr>
          </a:p>
          <a:p>
            <a:pPr>
              <a:lnSpc>
                <a:spcPct val="100000"/>
              </a:lnSpc>
              <a:spcBef>
                <a:spcPts val="0"/>
              </a:spcBef>
              <a:buFont typeface="Arial"/>
              <a:buChar char="•"/>
            </a:pPr>
            <a:endParaRPr lang="en-US" sz="2000" dirty="0">
              <a:latin typeface="Arial"/>
              <a:ea typeface="Calibri" panose="020F0502020204030204"/>
              <a:cs typeface="Arial"/>
            </a:endParaRPr>
          </a:p>
          <a:p>
            <a:pPr>
              <a:lnSpc>
                <a:spcPct val="100000"/>
              </a:lnSpc>
              <a:spcBef>
                <a:spcPts val="0"/>
              </a:spcBef>
              <a:buFont typeface="Arial"/>
              <a:buChar char="•"/>
            </a:pPr>
            <a:endParaRPr lang="en-US" dirty="0">
              <a:latin typeface="Arial"/>
              <a:ea typeface="Calibri" panose="020F0502020204030204"/>
              <a:cs typeface="Arial"/>
            </a:endParaRPr>
          </a:p>
          <a:p>
            <a:pPr marL="0" indent="0">
              <a:lnSpc>
                <a:spcPct val="100000"/>
              </a:lnSpc>
              <a:spcBef>
                <a:spcPts val="0"/>
              </a:spcBef>
              <a:buNone/>
            </a:pPr>
            <a:endParaRPr lang="en-US" sz="2400" dirty="0">
              <a:latin typeface="Arial"/>
              <a:ea typeface="Calibri" panose="020F0502020204030204"/>
              <a:cs typeface="Arial"/>
            </a:endParaRPr>
          </a:p>
          <a:p>
            <a:pPr marL="0" indent="0">
              <a:buNone/>
            </a:pPr>
            <a:endParaRPr lang="en-US" sz="2000" dirty="0">
              <a:latin typeface="Arial"/>
              <a:ea typeface="Calibri" panose="020F0502020204030204"/>
              <a:cs typeface="Arial"/>
            </a:endParaRPr>
          </a:p>
        </p:txBody>
      </p:sp>
      <p:pic>
        <p:nvPicPr>
          <p:cNvPr id="3" name="Picture 2" descr="A street with cars and buildings">
            <a:extLst>
              <a:ext uri="{FF2B5EF4-FFF2-40B4-BE49-F238E27FC236}">
                <a16:creationId xmlns:a16="http://schemas.microsoft.com/office/drawing/2014/main" id="{78551262-E1E6-0633-635A-5858F8A349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036" y="2749498"/>
            <a:ext cx="4261669" cy="2833841"/>
          </a:xfrm>
          <a:prstGeom prst="rect">
            <a:avLst/>
          </a:prstGeom>
        </p:spPr>
      </p:pic>
    </p:spTree>
    <p:extLst>
      <p:ext uri="{BB962C8B-B14F-4D97-AF65-F5344CB8AC3E}">
        <p14:creationId xmlns:p14="http://schemas.microsoft.com/office/powerpoint/2010/main" val="395796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Social and Community Context</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5448371" y="1616688"/>
            <a:ext cx="6320316" cy="480170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dirty="0">
                <a:solidFill>
                  <a:srgbClr val="3DBFB4"/>
                </a:solidFill>
                <a:latin typeface="Arial"/>
                <a:ea typeface="Calibri" panose="020F0502020204030204"/>
                <a:cs typeface="Arial"/>
              </a:rPr>
              <a:t>Social and Community context refer to the interpersonal relationships and networks that contribute to an individual's health and well-being.</a:t>
            </a:r>
            <a:endParaRPr lang="en-US" sz="2000" dirty="0">
              <a:solidFill>
                <a:srgbClr val="3DBFB4"/>
              </a:solidFill>
              <a:latin typeface="Arial"/>
              <a:ea typeface="Calibri" panose="020F0502020204030204"/>
              <a:cs typeface="Arial"/>
            </a:endParaRPr>
          </a:p>
          <a:p>
            <a:pPr marL="0" indent="0">
              <a:lnSpc>
                <a:spcPct val="100000"/>
              </a:lnSpc>
              <a:spcBef>
                <a:spcPts val="0"/>
              </a:spcBef>
              <a:spcAft>
                <a:spcPts val="1200"/>
              </a:spcAft>
              <a:buNone/>
            </a:pPr>
            <a:r>
              <a:rPr lang="en-US" sz="2000" dirty="0">
                <a:latin typeface="Arial"/>
                <a:ea typeface="Calibri" panose="020F0502020204030204"/>
                <a:cs typeface="Arial"/>
              </a:rPr>
              <a:t>This domain includes factors like community cohesion, civic participation, discrimination, racism, cultural norms, violence, workplace conditions, and incarceration. </a:t>
            </a:r>
          </a:p>
          <a:p>
            <a:pPr marL="0" indent="0">
              <a:lnSpc>
                <a:spcPct val="100000"/>
              </a:lnSpc>
              <a:spcBef>
                <a:spcPts val="0"/>
              </a:spcBef>
              <a:spcAft>
                <a:spcPts val="1200"/>
              </a:spcAft>
              <a:buNone/>
            </a:pPr>
            <a:r>
              <a:rPr lang="en-US" sz="2000" dirty="0">
                <a:latin typeface="Arial"/>
                <a:ea typeface="Calibri" panose="020F0502020204030204"/>
                <a:cs typeface="Arial"/>
              </a:rPr>
              <a:t>Within the context of American Indian and Alaska Native nations and communities, high levels of discrimination are found in health care settings, judicial and law enforcement encounters, and employment contexts</a:t>
            </a:r>
            <a:r>
              <a:rPr lang="en-US" sz="2000" b="1" dirty="0">
                <a:latin typeface="Arial"/>
                <a:ea typeface="Calibri" panose="020F0502020204030204"/>
                <a:cs typeface="Arial"/>
              </a:rPr>
              <a:t> </a:t>
            </a:r>
            <a:r>
              <a:rPr lang="en-US" sz="2000" dirty="0">
                <a:latin typeface="Arial"/>
                <a:ea typeface="Calibri" panose="020F0502020204030204"/>
                <a:cs typeface="Arial"/>
              </a:rPr>
              <a:t>(</a:t>
            </a:r>
            <a:r>
              <a:rPr lang="en-US" sz="2000" err="1">
                <a:latin typeface="Arial"/>
                <a:ea typeface="Calibri" panose="020F0502020204030204"/>
                <a:cs typeface="Arial"/>
              </a:rPr>
              <a:t>Fingling</a:t>
            </a:r>
            <a:r>
              <a:rPr lang="en-US" sz="2000" dirty="0">
                <a:latin typeface="Arial"/>
                <a:ea typeface="Calibri" panose="020F0502020204030204"/>
                <a:cs typeface="Arial"/>
              </a:rPr>
              <a:t> et al., 2019)</a:t>
            </a:r>
            <a:r>
              <a:rPr lang="en-US" sz="2000" b="1" dirty="0">
                <a:latin typeface="Arial"/>
                <a:ea typeface="Calibri" panose="020F0502020204030204"/>
                <a:cs typeface="Arial"/>
              </a:rPr>
              <a:t>. </a:t>
            </a:r>
            <a:endParaRPr lang="en-US" sz="1600" b="1" dirty="0">
              <a:ea typeface="Calibri" panose="020F0502020204030204"/>
              <a:cs typeface="Calibri" panose="020F0502020204030204"/>
            </a:endParaRPr>
          </a:p>
          <a:p>
            <a:pPr>
              <a:lnSpc>
                <a:spcPct val="100000"/>
              </a:lnSpc>
              <a:spcBef>
                <a:spcPts val="0"/>
              </a:spcBef>
              <a:buFont typeface="Arial"/>
              <a:buChar char="•"/>
            </a:pPr>
            <a:endParaRPr lang="en-US" sz="2000" dirty="0">
              <a:latin typeface="Arial"/>
              <a:ea typeface="Calibri" panose="020F0502020204030204"/>
              <a:cs typeface="Arial"/>
            </a:endParaRPr>
          </a:p>
          <a:p>
            <a:pPr>
              <a:lnSpc>
                <a:spcPct val="100000"/>
              </a:lnSpc>
              <a:spcBef>
                <a:spcPts val="0"/>
              </a:spcBef>
              <a:buFont typeface="Arial"/>
              <a:buChar char="•"/>
            </a:pPr>
            <a:endParaRPr lang="en-US" dirty="0">
              <a:latin typeface="Arial"/>
              <a:ea typeface="Calibri" panose="020F0502020204030204"/>
              <a:cs typeface="Arial"/>
            </a:endParaRPr>
          </a:p>
          <a:p>
            <a:pPr marL="0" indent="0">
              <a:lnSpc>
                <a:spcPct val="100000"/>
              </a:lnSpc>
              <a:spcBef>
                <a:spcPts val="0"/>
              </a:spcBef>
              <a:buNone/>
            </a:pPr>
            <a:endParaRPr lang="en-US" sz="2400" dirty="0">
              <a:latin typeface="Arial"/>
              <a:ea typeface="Calibri" panose="020F0502020204030204"/>
              <a:cs typeface="Arial"/>
            </a:endParaRPr>
          </a:p>
          <a:p>
            <a:pPr marL="0" indent="0">
              <a:buNone/>
            </a:pPr>
            <a:endParaRPr lang="en-US" sz="2000" dirty="0">
              <a:latin typeface="Arial"/>
              <a:ea typeface="Calibri" panose="020F0502020204030204"/>
              <a:cs typeface="Arial"/>
            </a:endParaRPr>
          </a:p>
        </p:txBody>
      </p:sp>
      <p:pic>
        <p:nvPicPr>
          <p:cNvPr id="4" name="Picture 3" descr="A group of people walking on a path&#10;&#10;Description automatically generated">
            <a:extLst>
              <a:ext uri="{FF2B5EF4-FFF2-40B4-BE49-F238E27FC236}">
                <a16:creationId xmlns:a16="http://schemas.microsoft.com/office/drawing/2014/main" id="{710A7697-DF2F-E456-AC4E-455E1EC738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3995" y="2229620"/>
            <a:ext cx="4201754" cy="3498748"/>
          </a:xfrm>
          <a:prstGeom prst="rect">
            <a:avLst/>
          </a:prstGeom>
        </p:spPr>
      </p:pic>
    </p:spTree>
    <p:extLst>
      <p:ext uri="{BB962C8B-B14F-4D97-AF65-F5344CB8AC3E}">
        <p14:creationId xmlns:p14="http://schemas.microsoft.com/office/powerpoint/2010/main" val="3202448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4EAD402B59241A58C6A403A3D47C0" ma:contentTypeVersion="19" ma:contentTypeDescription="Create a new document." ma:contentTypeScope="" ma:versionID="e24ba571b0597268c3c4a4fb0f5e3883">
  <xsd:schema xmlns:xsd="http://www.w3.org/2001/XMLSchema" xmlns:xs="http://www.w3.org/2001/XMLSchema" xmlns:p="http://schemas.microsoft.com/office/2006/metadata/properties" xmlns:ns2="495ef71c-d377-45bd-bf17-8fa16429eb4b" xmlns:ns3="d6f125d2-7c0c-4a57-9485-97b9598190a1" xmlns:ns4="ab06a5aa-8e31-4bdb-9b13-38c58a92ec8a" targetNamespace="http://schemas.microsoft.com/office/2006/metadata/properties" ma:root="true" ma:fieldsID="3cb4bf3fc44d629d8813777bd37a9445" ns2:_="" ns3:_="" ns4:_="">
    <xsd:import namespace="495ef71c-d377-45bd-bf17-8fa16429eb4b"/>
    <xsd:import namespace="d6f125d2-7c0c-4a57-9485-97b9598190a1"/>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4:TaxCatchAll" minOccurs="0"/>
                <xsd:element ref="ns2:MediaServiceSearchProperties" minOccurs="0"/>
                <xsd:element ref="ns2: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ef71c-d377-45bd-bf17-8fa16429e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Status" ma:index="25" nillable="true" ma:displayName="Status" ma:format="Dropdown" ma:internalName="Status">
      <xsd:simpleType>
        <xsd:restriction base="dms:Text">
          <xsd:maxLength value="255"/>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f125d2-7c0c-4a57-9485-97b9598190a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551c840-9f07-4fb4-a913-cee81e9a59dd}" ma:internalName="TaxCatchAll" ma:showField="CatchAllData" ma:web="d6f125d2-7c0c-4a57-9485-97b9598190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495ef71c-d377-45bd-bf17-8fa16429eb4b" xsi:nil="true"/>
    <TaxCatchAll xmlns="ab06a5aa-8e31-4bdb-9b13-38c58a92ec8a" xsi:nil="true"/>
    <lcf76f155ced4ddcb4097134ff3c332f xmlns="495ef71c-d377-45bd-bf17-8fa16429eb4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CC7B49-6A66-4ECF-8D4E-27AF8CF0DB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ef71c-d377-45bd-bf17-8fa16429eb4b"/>
    <ds:schemaRef ds:uri="d6f125d2-7c0c-4a57-9485-97b9598190a1"/>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1F3569-A415-4AA0-9E7A-A3A2388536E3}">
  <ds:schemaRefs>
    <ds:schemaRef ds:uri="http://schemas.microsoft.com/office/2006/metadata/properties"/>
    <ds:schemaRef ds:uri="http://schemas.microsoft.com/office/infopath/2007/PartnerControls"/>
    <ds:schemaRef ds:uri="495ef71c-d377-45bd-bf17-8fa16429eb4b"/>
    <ds:schemaRef ds:uri="ab06a5aa-8e31-4bdb-9b13-38c58a92ec8a"/>
  </ds:schemaRefs>
</ds:datastoreItem>
</file>

<file path=customXml/itemProps3.xml><?xml version="1.0" encoding="utf-8"?>
<ds:datastoreItem xmlns:ds="http://schemas.openxmlformats.org/officeDocument/2006/customXml" ds:itemID="{EF2140C7-89E6-443D-993C-53B3139BDE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TotalTime>
  <Words>2794</Words>
  <Application>Microsoft Macintosh PowerPoint</Application>
  <PresentationFormat>Widescreen</PresentationFormat>
  <Paragraphs>162</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Nova</vt:lpstr>
      <vt:lpstr>Arial,Sans-Serif</vt:lpstr>
      <vt:lpstr>Calibri</vt:lpstr>
      <vt:lpstr>Calibri Light</vt:lpstr>
      <vt:lpstr>Courier New,monospace</vt:lpstr>
      <vt:lpstr>Franklin Gothic</vt:lpstr>
      <vt:lpstr>Office Theme</vt:lpstr>
      <vt:lpstr>ISDOH Training: Social Determinants of Health</vt:lpstr>
      <vt:lpstr>Purpose and Learning Objectives</vt:lpstr>
      <vt:lpstr>Social Determinants of Health</vt:lpstr>
      <vt:lpstr>Social Determinants of Health Impact Health Equity</vt:lpstr>
      <vt:lpstr>Economic Stability </vt:lpstr>
      <vt:lpstr>Education: Access &amp; Quality</vt:lpstr>
      <vt:lpstr>Healthcare: Access &amp; Quality</vt:lpstr>
      <vt:lpstr>Neighborhood and Built Environment</vt:lpstr>
      <vt:lpstr>Social and Community Context</vt:lpstr>
      <vt:lpstr>Activity: Think, Pair, Share</vt:lpstr>
      <vt:lpstr>Activity: Think, Pair, Share</vt:lpstr>
      <vt:lpstr>Activity: Vignette – Type 2 Diabetes Story</vt:lpstr>
      <vt:lpstr>Discussion: Prompt 1</vt:lpstr>
      <vt:lpstr>Continuation of Story &amp; Discussion Prompt 2</vt:lpstr>
      <vt:lpstr>Strategies to Address Social Determinants of Health</vt:lpstr>
      <vt:lpstr>Post-Module Reflection</vt:lpstr>
      <vt:lpstr>Summary</vt:lpstr>
      <vt:lpstr>Bibliography</vt:lpstr>
      <vt:lpstr>Bibliography</vt:lpstr>
      <vt:lpstr>Citation</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Josiah Concho</dc:creator>
  <cp:lastModifiedBy>Mychal Handley</cp:lastModifiedBy>
  <cp:revision>916</cp:revision>
  <dcterms:created xsi:type="dcterms:W3CDTF">2024-01-31T20:52:30Z</dcterms:created>
  <dcterms:modified xsi:type="dcterms:W3CDTF">2024-03-07T22:21:53Z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0x0101004814EAD402B59241A58C6A403A3D47C0</vt:lpwstr>
  </property>
  <property fmtid="{D5CDD505-2E9C-101B-9397-08002B2CF9AE}" pid="3" name="MediaServiceImageTags">
    <vt:lpwstr/>
  </property>
</Properties>
</file>