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6_76A6E88C.xml" ContentType="application/vnd.ms-powerpoint.comments+xml"/>
  <Override PartName="/ppt/comments/modernComment_103_4E93A5A1.xml" ContentType="application/vnd.ms-powerpoint.comments+xml"/>
  <Override PartName="/ppt/comments/modernComment_109_927D9827.xml" ContentType="application/vnd.ms-powerpoint.comments+xml"/>
  <Override PartName="/ppt/comments/modernComment_10F_18FD85EF.xml" ContentType="application/vnd.ms-powerpoint.comments+xml"/>
  <Override PartName="/ppt/comments/modernComment_110_5D8B7FA8.xml" ContentType="application/vnd.ms-powerpoint.comments+xml"/>
  <Override PartName="/ppt/comments/modernComment_111_BE199915.xml" ContentType="application/vnd.ms-powerpoint.comments+xml"/>
  <Override PartName="/ppt/comments/modernComment_117_6DC12713.xml" ContentType="application/vnd.ms-powerpoint.comments+xml"/>
  <Override PartName="/ppt/comments/modernComment_114_79FA0E0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62" r:id="rId7"/>
    <p:sldId id="264" r:id="rId8"/>
    <p:sldId id="259" r:id="rId9"/>
    <p:sldId id="265" r:id="rId10"/>
    <p:sldId id="271" r:id="rId11"/>
    <p:sldId id="272" r:id="rId12"/>
    <p:sldId id="280" r:id="rId13"/>
    <p:sldId id="273" r:id="rId14"/>
    <p:sldId id="274" r:id="rId15"/>
    <p:sldId id="267" r:id="rId16"/>
    <p:sldId id="279" r:id="rId17"/>
    <p:sldId id="268" r:id="rId18"/>
    <p:sldId id="258" r:id="rId19"/>
    <p:sldId id="275" r:id="rId20"/>
    <p:sldId id="269" r:id="rId21"/>
    <p:sldId id="276" r:id="rId22"/>
    <p:sldId id="261" r:id="rId23"/>
    <p:sldId id="270" r:id="rId24"/>
    <p:sldId id="278"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A8380B-E551-C4C8-E323-885A98DC782F}" name="Leo N. Egashira" initials="LE" userId="S::seattleo@uw.edu::e9a1c751-cb67-4791-b133-0df8840fbbb5" providerId="AD"/>
  <p188:author id="{9FC85DD8-DE3C-15CD-00A8-732778F0F284}" name="Myra E Parker" initials="MP" userId="S::myrap@uw.edu::9651178c-f8de-4f24-94c0-3d07cefc933b" providerId="AD"/>
  <p188:author id="{73E1CCFC-A344-8112-7AB7-FD70C4D920EF}" name="Darwyn C Largo" initials="" userId="S::dclargo@uw.edu::7a57c2ca-1259-47e3-b994-bdd4820f7ca4" providerId="AD"/>
  <p188:author id="{AC643FFD-18B6-DE96-F430-E165BA2791EA}" name="Christina E Ore" initials="CO" userId="S::core1@uw.edu::c53af5aa-43bf-4b6a-a9e3-ad914655ec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DBFB4"/>
    <a:srgbClr val="FBB612"/>
    <a:srgbClr val="725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AFDD1-2AE2-7473-B0F1-6D5C681B4826}" v="533" dt="2024-03-05T17:58:32.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3_4E93A5A1.xml><?xml version="1.0" encoding="utf-8"?>
<p188:cmLst xmlns:a="http://schemas.openxmlformats.org/drawingml/2006/main" xmlns:r="http://schemas.openxmlformats.org/officeDocument/2006/relationships" xmlns:p188="http://schemas.microsoft.com/office/powerpoint/2018/8/main">
  <p188:cm id="{42E04860-BD58-4323-A8F1-E947C47A33C7}" authorId="{AC643FFD-18B6-DE96-F430-E165BA2791EA}" status="resolved" created="2024-02-18T16:19:17.414" startDate="2024-02-18T16:19:17.414" dueDate="2024-02-18T16:19:17.414" assignedTo="{73E1CCFC-A344-8112-7AB7-FD70C4D920EF}" complete="100000" title="@Darwyn C Largo is this the term we used? &quot;them&quot;">
    <ac:txMkLst xmlns:ac="http://schemas.microsoft.com/office/drawing/2013/main/command">
      <pc:docMk xmlns:pc="http://schemas.microsoft.com/office/powerpoint/2013/main/command"/>
      <pc:sldMk xmlns:pc="http://schemas.microsoft.com/office/powerpoint/2013/main/command" cId="1318299041" sldId="259"/>
      <ac:spMk id="3" creationId="{7C08EBCE-155D-CA46-4BB5-E60915C4DBC5}"/>
      <ac:txMk cp="53">
        <ac:context len="401" hash="3523981013"/>
      </ac:txMk>
    </ac:txMkLst>
    <p188:pos x="2337370" y="325348"/>
    <p188:replyLst>
      <p188:reply id="{C7B4703C-D0DF-49B5-AD23-A6C306C39BB6}" authorId="{73E1CCFC-A344-8112-7AB7-FD70C4D920EF}" created="2024-02-19T21:26:47.876">
        <p188:txBody>
          <a:bodyPr/>
          <a:lstStyle/>
          <a:p>
            <a:r>
              <a:rPr lang="en-US"/>
              <a:t>This was the language used in the DropBox slide content</a:t>
            </a:r>
          </a:p>
        </p188:txBody>
      </p188:reply>
    </p188:replyLst>
    <p188:txBody>
      <a:bodyPr/>
      <a:lstStyle/>
      <a:p>
        <a:r>
          <a:rPr lang="en-US"/>
          <a:t>[@Darwyn C Largo] is this the term we used?  "them" </a:t>
        </a:r>
      </a:p>
    </p188:txBody>
    <p188:extLst>
      <p:ext xmlns:p="http://schemas.openxmlformats.org/presentationml/2006/main" uri="{5BB2D875-25FF-4072-B9AC-8F64D62656EB}">
        <p228:taskDetails xmlns:p228="http://schemas.microsoft.com/office/powerpoint/2022/08/main">
          <p228:history>
            <p228:event time="2024-02-18T16:19:17.414" id="{864DD5E6-B686-4C70-B8DB-812E5AB7975C}">
              <p228:atrbtn authorId="{AC643FFD-18B6-DE96-F430-E165BA2791EA}"/>
              <p228:anchr>
                <p228:comment id="{42E04860-BD58-4323-A8F1-E947C47A33C7}"/>
              </p228:anchr>
              <p228:add/>
            </p228:event>
            <p228:event time="2024-02-18T16:19:17.414" id="{3F1A84FF-6A04-4100-AF93-3FCCEF803DCD}">
              <p228:atrbtn authorId="{AC643FFD-18B6-DE96-F430-E165BA2791EA}"/>
              <p228:anchr>
                <p228:comment id="{42E04860-BD58-4323-A8F1-E947C47A33C7}"/>
              </p228:anchr>
              <p228:asgn authorId="{73E1CCFC-A344-8112-7AB7-FD70C4D920EF}"/>
            </p228:event>
            <p228:event time="2024-02-18T16:19:17.414" id="{3E935198-0E6D-4023-9AA2-B78DFEAB4128}">
              <p228:atrbtn authorId="{AC643FFD-18B6-DE96-F430-E165BA2791EA}"/>
              <p228:anchr>
                <p228:comment id="{42E04860-BD58-4323-A8F1-E947C47A33C7}"/>
              </p228:anchr>
              <p228:title val="@Darwyn C Largo is this the term we used? &quot;them&quot;"/>
            </p228:event>
            <p228:event time="2024-02-18T16:19:17.414" id="{BB743B19-E854-4B68-BD2B-78950AF02718}">
              <p228:atrbtn authorId="{AC643FFD-18B6-DE96-F430-E165BA2791EA}"/>
              <p228:anchr>
                <p228:comment id="{42E04860-BD58-4323-A8F1-E947C47A33C7}"/>
              </p228:anchr>
              <p228:date stDt="2024-02-18T16:19:17.414" endDt="2024-02-18T16:19:17.414"/>
            </p228:event>
            <p228:event time="2024-02-21T00:29:16.556" id="{C0E9CEF6-BAB8-4AA7-B6D4-F1168B37F8F2}">
              <p228:atrbtn authorId="{AC643FFD-18B6-DE96-F430-E165BA2791EA}"/>
              <p228:anchr>
                <p228:comment id="{00000000-0000-0000-0000-000000000000}"/>
              </p228:anchr>
              <p228:pcntCmplt val="100000"/>
            </p228:event>
          </p228:history>
        </p228:taskDetails>
      </p:ext>
    </p188:extLst>
  </p188:cm>
</p188:cmLst>
</file>

<file path=ppt/comments/modernComment_106_76A6E88C.xml><?xml version="1.0" encoding="utf-8"?>
<p188:cmLst xmlns:a="http://schemas.openxmlformats.org/drawingml/2006/main" xmlns:r="http://schemas.openxmlformats.org/officeDocument/2006/relationships" xmlns:p188="http://schemas.microsoft.com/office/powerpoint/2018/8/main">
  <p188:cm id="{BE56EB4F-9A1E-41DC-9E08-A10042169D95}" authorId="{4AA8380B-E551-C4C8-E323-885A98DC782F}" status="resolved" created="2024-02-26T17:57:38.816" complete="100000">
    <ac:txMkLst xmlns:ac="http://schemas.microsoft.com/office/drawing/2013/main/command">
      <pc:docMk xmlns:pc="http://schemas.microsoft.com/office/powerpoint/2013/main/command"/>
      <pc:sldMk xmlns:pc="http://schemas.microsoft.com/office/powerpoint/2013/main/command" cId="1990649996" sldId="262"/>
      <ac:spMk id="2" creationId="{9941CCB1-A7BD-FFD6-3659-866D3DF47562}"/>
      <ac:txMk cp="50" len="10">
        <ac:context len="61" hash="2053526823"/>
      </ac:txMk>
    </ac:txMkLst>
    <p188:pos x="5474676" y="996461"/>
    <p188:replyLst>
      <p188:reply id="{61BA8C29-E71C-497C-AF41-96BD744C7814}" authorId="{AC643FFD-18B6-DE96-F430-E165BA2791EA}" created="2024-02-29T13:58:36.003">
        <p188:txBody>
          <a:bodyPr/>
          <a:lstStyle/>
          <a:p>
            <a:r>
              <a:rPr lang="en-US"/>
              <a:t>thank you!</a:t>
            </a:r>
          </a:p>
        </p188:txBody>
      </p188:reply>
    </p188:replyLst>
    <p188:txBody>
      <a:bodyPr/>
      <a:lstStyle/>
      <a:p>
        <a:r>
          <a:rPr lang="en-US"/>
          <a:t>Well-being is always hyphenated (because it combines an adjective and a noun). I've made all the changes in this PPT</a:t>
        </a:r>
      </a:p>
    </p188:txBody>
  </p188:cm>
</p188:cmLst>
</file>

<file path=ppt/comments/modernComment_109_927D9827.xml><?xml version="1.0" encoding="utf-8"?>
<p188:cmLst xmlns:a="http://schemas.openxmlformats.org/drawingml/2006/main" xmlns:r="http://schemas.openxmlformats.org/officeDocument/2006/relationships" xmlns:p188="http://schemas.microsoft.com/office/powerpoint/2018/8/main">
  <p188:cm id="{72072819-0EC5-4005-80F2-1E43BDFFC39B}" authorId="{9FC85DD8-DE3C-15CD-00A8-732778F0F284}" status="resolved" created="2024-02-23T01:06:30.400" startDate="2024-02-23T01:06:30.400" dueDate="2024-02-23T01:06:30.400" assignedTo="{73E1CCFC-A344-8112-7AB7-FD70C4D920EF}" complete="100000" title="@Darwyn C Largo I saw your note - I don't know what happened to this figure. I created it on Canva and now it's gone! Can you recreate for a better resolution?">
    <ac:deMkLst xmlns:ac="http://schemas.microsoft.com/office/drawing/2013/main/command">
      <pc:docMk xmlns:pc="http://schemas.microsoft.com/office/powerpoint/2013/main/command"/>
      <pc:sldMk xmlns:pc="http://schemas.microsoft.com/office/powerpoint/2013/main/command" cId="2457704487" sldId="265"/>
      <ac:picMk id="9" creationId="{131D02F8-CB19-199B-A357-3C547A1B0ACB}"/>
    </ac:deMkLst>
    <p188:txBody>
      <a:bodyPr/>
      <a:lstStyle/>
      <a:p>
        <a:r>
          <a:rPr lang="en-US"/>
          <a:t>[@Darwyn C Largo] I saw your note - I don't know what happened to this figure. I created it on Canva and now it's gone! Can you recreate for a better resolution?</a:t>
        </a:r>
      </a:p>
    </p188:txBody>
    <p188:extLst>
      <p:ext xmlns:p="http://schemas.openxmlformats.org/presentationml/2006/main" uri="{5BB2D875-25FF-4072-B9AC-8F64D62656EB}">
        <p228:taskDetails xmlns:p228="http://schemas.microsoft.com/office/powerpoint/2022/08/main">
          <p228:history>
            <p228:event time="2024-02-23T01:06:30.400" id="{0F6C1F20-5A9E-4C06-A18E-25B52428ED4D}">
              <p228:atrbtn authorId="{9FC85DD8-DE3C-15CD-00A8-732778F0F284}"/>
              <p228:anchr>
                <p228:comment id="{72072819-0EC5-4005-80F2-1E43BDFFC39B}"/>
              </p228:anchr>
              <p228:add/>
            </p228:event>
            <p228:event time="2024-02-23T01:06:30.400" id="{27E3AA35-FA05-45E4-AFBA-17DA7BF1BFA6}">
              <p228:atrbtn authorId="{9FC85DD8-DE3C-15CD-00A8-732778F0F284}"/>
              <p228:anchr>
                <p228:comment id="{72072819-0EC5-4005-80F2-1E43BDFFC39B}"/>
              </p228:anchr>
              <p228:asgn authorId="{73E1CCFC-A344-8112-7AB7-FD70C4D920EF}"/>
            </p228:event>
            <p228:event time="2024-02-23T01:06:30.400" id="{37670F69-3DED-4EF3-B4C0-E240BCC130CA}">
              <p228:atrbtn authorId="{9FC85DD8-DE3C-15CD-00A8-732778F0F284}"/>
              <p228:anchr>
                <p228:comment id="{72072819-0EC5-4005-80F2-1E43BDFFC39B}"/>
              </p228:anchr>
              <p228:title val="@Darwyn C Largo I saw your note - I don't know what happened to this figure. I created it on Canva and now it's gone! Can you recreate for a better resolution?"/>
            </p228:event>
            <p228:event time="2024-02-23T01:06:30.400" id="{A71A8004-3A50-469F-8F1F-327B8DF0074A}">
              <p228:atrbtn authorId="{9FC85DD8-DE3C-15CD-00A8-732778F0F284}"/>
              <p228:anchr>
                <p228:comment id="{72072819-0EC5-4005-80F2-1E43BDFFC39B}"/>
              </p228:anchr>
              <p228:date stDt="2024-02-23T01:06:30.400" endDt="2024-02-23T01:06:30.400"/>
            </p228:event>
            <p228:event time="2024-02-26T17:42:25.075" id="{5CDC952E-D4F7-402D-BED7-913A344433AC}">
              <p228:atrbtn authorId="{73E1CCFC-A344-8112-7AB7-FD70C4D920EF}"/>
              <p228:anchr>
                <p228:comment id="{00000000-0000-0000-0000-000000000000}"/>
              </p228:anchr>
              <p228:pcntCmplt val="100000"/>
            </p228:event>
          </p228:history>
        </p228:taskDetails>
      </p:ext>
    </p188:extLst>
  </p188:cm>
</p188:cmLst>
</file>

<file path=ppt/comments/modernComment_10F_18FD85EF.xml><?xml version="1.0" encoding="utf-8"?>
<p188:cmLst xmlns:a="http://schemas.openxmlformats.org/drawingml/2006/main" xmlns:r="http://schemas.openxmlformats.org/officeDocument/2006/relationships" xmlns:p188="http://schemas.microsoft.com/office/powerpoint/2018/8/main">
  <p188:cm id="{9F22D57D-FB78-44D3-9832-CB95DDF9D3BD}" authorId="{AC643FFD-18B6-DE96-F430-E165BA2791EA}" status="resolved" created="2024-02-18T16:21:42.362" complete="100000">
    <ac:txMkLst xmlns:ac="http://schemas.microsoft.com/office/drawing/2013/main/command">
      <pc:docMk xmlns:pc="http://schemas.microsoft.com/office/powerpoint/2013/main/command"/>
      <pc:sldMk xmlns:pc="http://schemas.microsoft.com/office/powerpoint/2013/main/command" cId="419268079" sldId="271"/>
      <ac:spMk id="5" creationId="{1555B00B-513B-8A11-813C-CE8AA86C594E}"/>
      <ac:txMk cp="0" len="4">
        <ac:context len="515" hash="1384345082"/>
      </ac:txMk>
    </ac:txMkLst>
    <p188:pos x="1686674" y="325348"/>
    <p188:replyLst>
      <p188:reply id="{2E2AECC1-C8AA-4BFD-9F0E-B53F2159D472}" authorId="{73E1CCFC-A344-8112-7AB7-FD70C4D920EF}" created="2024-02-19T20:41:19.577">
        <p188:txBody>
          <a:bodyPr/>
          <a:lstStyle/>
          <a:p>
            <a:r>
              <a:rPr lang="en-US"/>
              <a:t>language was taken directly from DropBox slides</a:t>
            </a:r>
          </a:p>
        </p188:txBody>
      </p188:reply>
      <p188:reply id="{DD4C134C-EF4A-4332-BB1B-9BD2E93DB7F0}" authorId="{AC643FFD-18B6-DE96-F430-E165BA2791EA}" created="2024-02-21T00:40:33.829">
        <p188:txBody>
          <a:bodyPr/>
          <a:lstStyle/>
          <a:p>
            <a:r>
              <a:rPr lang="en-US"/>
              <a:t>I changed the slides that break out the model to simply say " from the Indigenist Stress Coping model" </a:t>
            </a:r>
          </a:p>
        </p188:txBody>
      </p188:reply>
    </p188:replyLst>
    <p188:txBody>
      <a:bodyPr/>
      <a:lstStyle/>
      <a:p>
        <a:r>
          <a:rPr lang="en-US"/>
          <a:t>is this the language we used?</a:t>
        </a:r>
      </a:p>
    </p188:txBody>
  </p188:cm>
</p188:cmLst>
</file>

<file path=ppt/comments/modernComment_110_5D8B7FA8.xml><?xml version="1.0" encoding="utf-8"?>
<p188:cmLst xmlns:a="http://schemas.openxmlformats.org/drawingml/2006/main" xmlns:r="http://schemas.openxmlformats.org/officeDocument/2006/relationships" xmlns:p188="http://schemas.microsoft.com/office/powerpoint/2018/8/main">
  <p188:cm id="{159588D3-02EF-4A0A-98E9-D55FEF8AECD6}" authorId="{4AA8380B-E551-C4C8-E323-885A98DC782F}" status="resolved" created="2024-02-26T18:06:42.740" complete="100000">
    <ac:txMkLst xmlns:ac="http://schemas.microsoft.com/office/drawing/2013/main/command">
      <pc:docMk xmlns:pc="http://schemas.microsoft.com/office/powerpoint/2013/main/command"/>
      <pc:sldMk xmlns:pc="http://schemas.microsoft.com/office/powerpoint/2013/main/command" cId="1569423272" sldId="272"/>
      <ac:spMk id="5" creationId="{1555B00B-513B-8A11-813C-CE8AA86C594E}"/>
      <ac:txMk cp="186" len="13">
        <ac:context len="558" hash="6803617"/>
      </ac:txMk>
    </ac:txMkLst>
    <p188:pos x="3024553" y="1582615"/>
    <p188:txBody>
      <a:bodyPr/>
      <a:lstStyle/>
      <a:p>
        <a:r>
          <a:rPr lang="en-US"/>
          <a:t>add "in Canada"?</a:t>
        </a:r>
      </a:p>
    </p188:txBody>
    <p188:extLst>
      <p:ext xmlns:p="http://schemas.openxmlformats.org/presentationml/2006/main" uri="{57CB4572-C831-44C2-8A1C-0ADB6CCDFE69}">
        <p223:reactions xmlns:p223="http://schemas.microsoft.com/office/powerpoint/2022/03/main">
          <p223:rxn type="👍">
            <p223:instance time="2024-02-29T13:59:37.394" authorId="{AC643FFD-18B6-DE96-F430-E165BA2791EA}"/>
          </p223:rxn>
        </p223:reactions>
      </p:ext>
    </p188:extLst>
  </p188:cm>
</p188:cmLst>
</file>

<file path=ppt/comments/modernComment_111_BE199915.xml><?xml version="1.0" encoding="utf-8"?>
<p188:cmLst xmlns:a="http://schemas.openxmlformats.org/drawingml/2006/main" xmlns:r="http://schemas.openxmlformats.org/officeDocument/2006/relationships" xmlns:p188="http://schemas.microsoft.com/office/powerpoint/2018/8/main">
  <p188:cm id="{80A6DA62-267E-4F9A-9F13-F63E98ECB16E}" authorId="{AC643FFD-18B6-DE96-F430-E165BA2791EA}" status="resolved" created="2024-02-18T16:24:26.008" complete="100000">
    <ac:txMkLst xmlns:ac="http://schemas.microsoft.com/office/drawing/2013/main/command">
      <pc:docMk xmlns:pc="http://schemas.microsoft.com/office/powerpoint/2013/main/command"/>
      <pc:sldMk xmlns:pc="http://schemas.microsoft.com/office/powerpoint/2013/main/command" cId="3189348629" sldId="273"/>
      <ac:spMk id="5" creationId="{1555B00B-513B-8A11-813C-CE8AA86C594E}"/>
      <ac:txMk cp="19">
        <ac:context len="519" hash="64069027"/>
      </ac:txMk>
    </ac:txMkLst>
    <p188:pos x="1686674" y="333910"/>
    <p188:txBody>
      <a:bodyPr/>
      <a:lstStyle/>
      <a:p>
        <a:r>
          <a:rPr lang="en-US"/>
          <a:t>[@Darwyn C Largo] I'd change this to Figure in all the slides and put a figure number in slide 6 OR simply say "In the Indigenist Stress Coping Model."</a:t>
        </a:r>
      </a:p>
    </p188:txBody>
  </p188:cm>
</p188:cmLst>
</file>

<file path=ppt/comments/modernComment_114_79FA0E0B.xml><?xml version="1.0" encoding="utf-8"?>
<p188:cmLst xmlns:a="http://schemas.openxmlformats.org/drawingml/2006/main" xmlns:r="http://schemas.openxmlformats.org/officeDocument/2006/relationships" xmlns:p188="http://schemas.microsoft.com/office/powerpoint/2018/8/main">
  <p188:cm id="{58098E3E-112F-4E39-9374-C70DC504DC60}" authorId="{AC643FFD-18B6-DE96-F430-E165BA2791EA}" status="resolved" created="2024-02-18T16:50:56.589" complete="100000">
    <pc:sldMkLst xmlns:pc="http://schemas.microsoft.com/office/powerpoint/2013/main/command">
      <pc:docMk/>
      <pc:sldMk cId="2046430731" sldId="276"/>
    </pc:sldMkLst>
    <p188:txBody>
      <a:bodyPr/>
      <a:lstStyle/>
      <a:p>
        <a:r>
          <a:rPr lang="en-US"/>
          <a:t>check that this slide is consistent across all modules in font style, size, and bold. </a:t>
        </a:r>
      </a:p>
    </p188:txBody>
  </p188:cm>
</p188:cmLst>
</file>

<file path=ppt/comments/modernComment_117_6DC12713.xml><?xml version="1.0" encoding="utf-8"?>
<p188:cmLst xmlns:a="http://schemas.openxmlformats.org/drawingml/2006/main" xmlns:r="http://schemas.openxmlformats.org/officeDocument/2006/relationships" xmlns:p188="http://schemas.microsoft.com/office/powerpoint/2018/8/main">
  <p188:cm id="{912850C6-2AF3-424E-A78F-551900985BB6}" authorId="{73E1CCFC-A344-8112-7AB7-FD70C4D920EF}" status="resolved" created="2024-02-19T21:16:55.924" startDate="2024-02-21T00:35:14.185" dueDate="2024-02-21T00:35:14.185" assignedTo="{73E1CCFC-A344-8112-7AB7-FD70C4D920EF}" complete="100000" title="yes it would ! add these to the slides would be very helpful!! thank you @Darwyn C Largo">
    <ac:deMkLst xmlns:ac="http://schemas.microsoft.com/office/drawing/2013/main/command">
      <pc:docMk xmlns:pc="http://schemas.microsoft.com/office/powerpoint/2013/main/command"/>
      <pc:sldMk xmlns:pc="http://schemas.microsoft.com/office/powerpoint/2013/main/command" cId="1841374995" sldId="279"/>
      <ac:spMk id="11" creationId="{F32A762C-2781-B954-27CA-48A56DAD2A73}"/>
    </ac:deMkLst>
    <p188:replyLst>
      <p188:reply id="{831776C1-8975-4585-8D3F-645B01F64FF9}" authorId="{AC643FFD-18B6-DE96-F430-E165BA2791EA}" created="2024-02-21T00:35:14.185">
        <p188:txBody>
          <a:bodyPr/>
          <a:lstStyle/>
          <a:p>
            <a:r>
              <a:rPr lang="en-US"/>
              <a:t>yes it would !  add these to the slides would be very helpful!! thank you [@Darwyn C Largo] </a:t>
            </a:r>
          </a:p>
        </p188:txBody>
      </p188:reply>
      <p188:reply id="{C260AF20-0A61-4630-B614-4E6A93796379}" authorId="{AC643FFD-18B6-DE96-F430-E165BA2791EA}" created="2024-02-21T00:36:02.250">
        <p188:txBody>
          <a:bodyPr/>
          <a:lstStyle/>
          <a:p>
            <a:r>
              <a:rPr lang="en-US"/>
              <a:t>prefer this one</a:t>
            </a:r>
          </a:p>
        </p188:txBody>
      </p188:reply>
    </p188:replyLst>
    <p188:txBody>
      <a:bodyPr/>
      <a:lstStyle/>
      <a:p>
        <a:r>
          <a:rPr lang="en-US"/>
          <a:t>Would this be helpful to identify worksheet activities? </a:t>
        </a:r>
      </a:p>
    </p188:txBody>
    <p188:extLst>
      <p:ext xmlns:p="http://schemas.openxmlformats.org/presentationml/2006/main" uri="{5BB2D875-25FF-4072-B9AC-8F64D62656EB}">
        <p228:taskDetails xmlns:p228="http://schemas.microsoft.com/office/powerpoint/2022/08/main">
          <p228:history>
            <p228:event time="2024-02-21T00:35:14.185" id="{D9F8D484-6AA0-456D-8C4A-18816910F693}">
              <p228:atrbtn authorId="{AC643FFD-18B6-DE96-F430-E165BA2791EA}"/>
              <p228:anchr>
                <p228:comment id="{831776C1-8975-4585-8D3F-645B01F64FF9}"/>
              </p228:anchr>
              <p228:add/>
            </p228:event>
            <p228:event time="2024-02-21T00:35:14.185" id="{9D2BC6F6-E886-403A-979E-6AA60AD1CEF9}">
              <p228:atrbtn authorId="{AC643FFD-18B6-DE96-F430-E165BA2791EA}"/>
              <p228:anchr>
                <p228:comment id="{831776C1-8975-4585-8D3F-645B01F64FF9}"/>
              </p228:anchr>
              <p228:asgn authorId="{73E1CCFC-A344-8112-7AB7-FD70C4D920EF}"/>
            </p228:event>
            <p228:event time="2024-02-21T00:35:14.185" id="{9FCD9C94-CA2A-419B-ACBD-15F1A996C3C1}">
              <p228:atrbtn authorId="{AC643FFD-18B6-DE96-F430-E165BA2791EA}"/>
              <p228:anchr>
                <p228:comment id="{831776C1-8975-4585-8D3F-645B01F64FF9}"/>
              </p228:anchr>
              <p228:date stDt="2024-02-21T00:35:14.185" endDt="2024-02-21T00:35:14.185"/>
            </p228:event>
            <p228:event time="2024-02-21T00:35:14.185" id="{E85BEAFA-9DAB-493A-8906-7483F5457987}">
              <p228:atrbtn authorId="{AC643FFD-18B6-DE96-F430-E165BA2791EA}"/>
              <p228:anchr>
                <p228:comment id="{831776C1-8975-4585-8D3F-645B01F64FF9}"/>
              </p228:anchr>
              <p228:title val="yes it would ! add these to the slides would be very helpful!! thank you @Darwyn C Largo"/>
            </p228:event>
            <p228:event time="2024-02-26T19:35:11.581" id="{156FDDAA-B22C-4DFF-A66C-B60C1CB33607}">
              <p228:atrbtn authorId="{73E1CCFC-A344-8112-7AB7-FD70C4D920EF}"/>
              <p228:anchr>
                <p228:comment id="{00000000-0000-0000-0000-000000000000}"/>
              </p228:anchr>
              <p228:pcntCmplt val="100000"/>
            </p228:event>
          </p228:history>
        </p228:taskDetail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5CBB-D330-EEDF-C395-2C6228D2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166E-1370-0A93-11D1-9C57760D7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6CCF44-89F1-52B0-0E10-AEA1E4C1529B}"/>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45B7D6AC-E097-206E-BB3A-73A035730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251C7-49E7-15E7-ADF8-C349B3E7D634}"/>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8795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97B4-E206-3018-73A8-917D7A01E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695B0-D7F9-B858-7715-01BF9A063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91F2-8DA7-2B68-5C14-9E2A2613CA3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CE7697DE-8175-0356-BB32-FBE47014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71CBC-AFC2-5CB6-4B0A-98B9F67BAB4A}"/>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5953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6E281-D898-CADB-D083-0FA108A4D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9E2EB-5EDF-AFDD-B8CC-337543312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85FE-67E3-5AE6-8127-6DE747EB0211}"/>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BD5490C9-7B56-8B8F-38B3-B04C78B22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99EDD-110A-FA70-B518-19C0EBFB4FD8}"/>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2761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E57-05BE-3F8B-36D2-4785A54DE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916B6-B7A7-44C7-4E6F-A37479E60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DF7C-EE6C-0F3D-20B0-352EB5E4778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8C6CFDF5-1F50-8D92-3BC4-745A83833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A1B8B-EFBC-C1DF-3D57-C7EBE930DEA5}"/>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9485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851F-C771-3F42-DEA2-F1CAE4359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547CB-37C7-35D1-AA0E-B7A93CB6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7A42E-72D5-A042-3C53-2FED1912D27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75176C05-8AA6-811F-7D5D-9F687930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7893-581E-DBAB-CBB5-089F72DD17E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7325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94D2-7F0B-E310-D44D-13B519174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8099E-2ED4-3B3F-880E-4EA15FE93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BF856-E1E1-B72D-BD26-BAFDBBC50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A2C33-ED1A-9709-34F2-835AD020895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B2144973-FF5B-28DE-AA50-FC0AEC332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1DC6D-81DD-654B-1650-5EECBC3CA76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9166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5317-A971-0984-7567-3B0996B7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66F8A-FC33-B9B3-551E-60FE9327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2ADCF-B57C-3C2F-B946-21B0B0F64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CE464-C577-C230-929D-BC952E4CE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2DF1F-1F15-71AB-4961-EE8C44AD6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5BA6A-867D-486B-E90E-69A18A03BAAC}"/>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8" name="Footer Placeholder 7">
            <a:extLst>
              <a:ext uri="{FF2B5EF4-FFF2-40B4-BE49-F238E27FC236}">
                <a16:creationId xmlns:a16="http://schemas.microsoft.com/office/drawing/2014/main" id="{CED10A9E-D030-5393-1FFA-6C39E9D5E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9AFA2-F97E-BAED-67C7-16FD420578A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03047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8D39-2714-F384-A662-CED46F9F8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7ECA4-19AB-2EFA-8CF8-0BF1518FDC7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4" name="Footer Placeholder 3">
            <a:extLst>
              <a:ext uri="{FF2B5EF4-FFF2-40B4-BE49-F238E27FC236}">
                <a16:creationId xmlns:a16="http://schemas.microsoft.com/office/drawing/2014/main" id="{42EDF3FE-2F17-F1B1-8EB4-2E60E8A25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8117E-60BB-C9A9-3604-89025166536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40061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82318-6F2E-1F17-EA41-9CF2C0589890}"/>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3" name="Footer Placeholder 2">
            <a:extLst>
              <a:ext uri="{FF2B5EF4-FFF2-40B4-BE49-F238E27FC236}">
                <a16:creationId xmlns:a16="http://schemas.microsoft.com/office/drawing/2014/main" id="{7887D930-680F-C80C-8960-B5DBFD59E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419F0-0FB5-7F25-69B4-CE0146FEC019}"/>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58533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A2BC-D1F5-6EFD-59B7-A35D75A55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C76BF-BC6B-AC31-1C43-AD81E4DB3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9FF1F-561B-5E8C-B1A0-5828C3E5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E1A2C-BC53-CDF1-A068-7BED58FD60C2}"/>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65D013DD-5694-4173-BB9B-2E3A29479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445B0-5DAF-4C51-1AE6-AFEF66DA81D7}"/>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9496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2E6F-266B-C040-74DA-9E37034D3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F3CD7-5D89-78D9-74A0-ABE72A62F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416670-7666-E337-6959-2197436B2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195B1-5D36-D0D4-19AB-854AD89AEB2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AC50282C-8AC0-CAB7-59B8-FFB403BA1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EEA66-275F-17F2-44F4-8FCF9466A100}"/>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4508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4CFA5-43FA-9B2A-B4EC-48C05380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56B57-539A-3B58-B264-00BE98CD2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D536E-E9CE-B035-B894-B550E03C3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30D96F06-598F-8C0B-74E3-E0016A8F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90A33-F599-AE63-8CCD-211D868DA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4606-3F3E-2C44-9E87-1032BC2BD958}" type="slidenum">
              <a:rPr lang="en-US" smtClean="0"/>
              <a:t>‹#›</a:t>
            </a:fld>
            <a:endParaRPr lang="en-US"/>
          </a:p>
        </p:txBody>
      </p:sp>
    </p:spTree>
    <p:extLst>
      <p:ext uri="{BB962C8B-B14F-4D97-AF65-F5344CB8AC3E}">
        <p14:creationId xmlns:p14="http://schemas.microsoft.com/office/powerpoint/2010/main" val="243625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1_BE1999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7_6DC127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14_79FA0E0B.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cogdev.2007.02.001" TargetMode="External"/><Relationship Id="rId7" Type="http://schemas.openxmlformats.org/officeDocument/2006/relationships/hyperlink" Target="https://doi.org/10.1007/s40615-019-00634-4"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doi.org/10.2105/AJPH.92.4.520" TargetMode="External"/><Relationship Id="rId5" Type="http://schemas.openxmlformats.org/officeDocument/2006/relationships/hyperlink" Target="https://doi.org/10.1177/1090198120921188" TargetMode="External"/><Relationship Id="rId4" Type="http://schemas.openxmlformats.org/officeDocument/2006/relationships/hyperlink" Target="https://doi.org/10.1016/j.chiabu.2004.06.01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6_76A6E88C.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03_4E93A5A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9_927D98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F_18FD85EF.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0_5D8B7FA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1524000" y="759593"/>
            <a:ext cx="9144000" cy="1909763"/>
          </a:xfrm>
        </p:spPr>
        <p:txBody>
          <a:bodyPr>
            <a:normAutofit/>
          </a:bodyPr>
          <a:lstStyle/>
          <a:p>
            <a:r>
              <a:rPr lang="en-US" sz="5400" b="1">
                <a:latin typeface="Franklin Gothic"/>
                <a:ea typeface="Calibri Light"/>
                <a:cs typeface="Calibri Light"/>
              </a:rPr>
              <a:t>ISDOH Training:</a:t>
            </a:r>
            <a:br>
              <a:rPr lang="en-US" sz="5400" b="1">
                <a:latin typeface="Franklin Gothic"/>
                <a:ea typeface="Calibri Light"/>
                <a:cs typeface="Calibri Light"/>
              </a:rPr>
            </a:br>
            <a:r>
              <a:rPr lang="en-US" sz="5400" b="1">
                <a:latin typeface="Franklin Gothic"/>
                <a:ea typeface="Calibri Light"/>
                <a:cs typeface="Calibri Light"/>
              </a:rPr>
              <a:t>Our Stories, Our Journeys</a:t>
            </a: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1524000" y="3168780"/>
            <a:ext cx="9144000" cy="1655762"/>
          </a:xfrm>
        </p:spPr>
        <p:txBody>
          <a:bodyPr vert="horz" lIns="91440" tIns="45720" rIns="91440" bIns="45720" rtlCol="0" anchor="t">
            <a:normAutofit/>
          </a:bodyPr>
          <a:lstStyle/>
          <a:p>
            <a:r>
              <a:rPr lang="en-US" sz="5400" b="1">
                <a:solidFill>
                  <a:srgbClr val="725689"/>
                </a:solidFill>
                <a:latin typeface="Franklin Gothic"/>
                <a:ea typeface="Calibri"/>
                <a:cs typeface="Calibri"/>
              </a:rPr>
              <a:t>Module I</a:t>
            </a:r>
            <a:endParaRPr lang="en-US" sz="5400" b="1">
              <a:solidFill>
                <a:srgbClr val="725689"/>
              </a:solidFill>
              <a:latin typeface="Franklin Gothic"/>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085" y="5578857"/>
            <a:ext cx="3777014" cy="995031"/>
          </a:xfrm>
          <a:prstGeom prst="rect">
            <a:avLst/>
          </a:prstGeom>
        </p:spPr>
      </p:pic>
      <p:pic>
        <p:nvPicPr>
          <p:cNvPr id="4" name="Picture 3" descr="See the source image">
            <a:extLst>
              <a:ext uri="{FF2B5EF4-FFF2-40B4-BE49-F238E27FC236}">
                <a16:creationId xmlns:a16="http://schemas.microsoft.com/office/drawing/2014/main" id="{6C9D41C3-2E85-14B0-ED14-27B829FB60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019" y="5726616"/>
            <a:ext cx="3034060" cy="701597"/>
          </a:xfrm>
          <a:prstGeom prst="rect">
            <a:avLst/>
          </a:prstGeom>
        </p:spPr>
      </p:pic>
    </p:spTree>
    <p:extLst>
      <p:ext uri="{BB962C8B-B14F-4D97-AF65-F5344CB8AC3E}">
        <p14:creationId xmlns:p14="http://schemas.microsoft.com/office/powerpoint/2010/main" val="38422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Health Outcomes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39286" y="1503608"/>
            <a:ext cx="6772836" cy="42963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US" sz="2000">
                <a:latin typeface="Arial"/>
                <a:ea typeface="Calibri"/>
                <a:cs typeface="Calibri"/>
              </a:rPr>
              <a:t>From the Indigenist Stress Coping Model, we identified three broad types of health outcomes. </a:t>
            </a:r>
          </a:p>
          <a:p>
            <a:pPr marL="0" indent="0">
              <a:lnSpc>
                <a:spcPct val="100000"/>
              </a:lnSpc>
              <a:spcBef>
                <a:spcPts val="0"/>
              </a:spcBef>
              <a:spcAft>
                <a:spcPts val="1600"/>
              </a:spcAft>
              <a:buNone/>
            </a:pPr>
            <a:r>
              <a:rPr lang="en-US" sz="2000">
                <a:latin typeface="Arial"/>
                <a:ea typeface="Calibri"/>
                <a:cs typeface="Calibri"/>
              </a:rPr>
              <a:t>Physical health refers to wellness across the systems within our body, including the absence of disease. Mental health refers to emotional well-being, including the ability to manage strong emotions and cope with stress and hardship. Spiritual health refers to connection to the Creator, the world around us, and other aspects of tribal belief systems.  </a:t>
            </a:r>
          </a:p>
          <a:p>
            <a:pPr marL="0" indent="0">
              <a:lnSpc>
                <a:spcPct val="100000"/>
              </a:lnSpc>
              <a:spcBef>
                <a:spcPts val="0"/>
              </a:spcBef>
              <a:spcAft>
                <a:spcPts val="1600"/>
              </a:spcAft>
              <a:buNone/>
            </a:pPr>
            <a:r>
              <a:rPr lang="en-US" sz="2000" b="1">
                <a:latin typeface="Arial"/>
                <a:ea typeface="Calibri" panose="020F0502020204030204"/>
                <a:cs typeface="Calibri"/>
              </a:rPr>
              <a:t>What types of health outcomes are of interest in your community?  </a:t>
            </a:r>
            <a:r>
              <a:rPr lang="en-US" sz="1800">
                <a:latin typeface="Arial"/>
                <a:ea typeface="Calibri" panose="020F0502020204030204"/>
                <a:cs typeface="Calibri"/>
              </a:rPr>
              <a:t> </a:t>
            </a:r>
          </a:p>
          <a:p>
            <a:pPr marL="0" indent="0">
              <a:lnSpc>
                <a:spcPct val="100000"/>
              </a:lnSpc>
              <a:spcBef>
                <a:spcPts val="0"/>
              </a:spcBef>
              <a:buNone/>
            </a:pPr>
            <a:endParaRPr lang="en-US" sz="1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7" name="Rectangle 6">
            <a:extLst>
              <a:ext uri="{FF2B5EF4-FFF2-40B4-BE49-F238E27FC236}">
                <a16:creationId xmlns:a16="http://schemas.microsoft.com/office/drawing/2014/main" id="{BCB9B39C-8CA5-9DC8-7A12-4875D9A0F693}"/>
              </a:ext>
              <a:ext uri="{C183D7F6-B498-43B3-948B-1728B52AA6E4}">
                <adec:decorative xmlns:adec="http://schemas.microsoft.com/office/drawing/2017/decorative" val="1"/>
              </a:ext>
            </a:extLst>
          </p:cNvPr>
          <p:cNvSpPr/>
          <p:nvPr/>
        </p:nvSpPr>
        <p:spPr>
          <a:xfrm>
            <a:off x="8361547" y="1507210"/>
            <a:ext cx="3066756" cy="5021614"/>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pic>
        <p:nvPicPr>
          <p:cNvPr id="4" name="Picture 3" descr="A diagram of the health outcome domain as part of the Indigenist Stress Coping Model includes physical, mental, and spiritual health.  ">
            <a:extLst>
              <a:ext uri="{FF2B5EF4-FFF2-40B4-BE49-F238E27FC236}">
                <a16:creationId xmlns:a16="http://schemas.microsoft.com/office/drawing/2014/main" id="{DAB89B27-AA4D-E2EB-82C8-B97B4647B3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490" t="9010" r="36187" b="9514"/>
          <a:stretch/>
        </p:blipFill>
        <p:spPr>
          <a:xfrm>
            <a:off x="8876146" y="1584037"/>
            <a:ext cx="2043211" cy="4843868"/>
          </a:xfrm>
          <a:prstGeom prst="rect">
            <a:avLst/>
          </a:prstGeom>
        </p:spPr>
      </p:pic>
    </p:spTree>
    <p:extLst>
      <p:ext uri="{BB962C8B-B14F-4D97-AF65-F5344CB8AC3E}">
        <p14:creationId xmlns:p14="http://schemas.microsoft.com/office/powerpoint/2010/main" val="318934862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Applying Models and Identifying Social Determinants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754215" y="1922282"/>
            <a:ext cx="6772836" cy="42963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US" sz="2000">
                <a:latin typeface="Arial"/>
                <a:ea typeface="Calibri"/>
                <a:cs typeface="Calibri"/>
              </a:rPr>
              <a:t>The </a:t>
            </a:r>
            <a:r>
              <a:rPr lang="en-US" sz="2000" b="1" err="1">
                <a:latin typeface="Arial"/>
                <a:ea typeface="Calibri"/>
                <a:cs typeface="Calibri"/>
              </a:rPr>
              <a:t>Maawaji</a:t>
            </a:r>
            <a:r>
              <a:rPr lang="en-US" sz="2000" b="1">
                <a:latin typeface="Arial"/>
                <a:ea typeface="Calibri"/>
                <a:cs typeface="Calibri"/>
              </a:rPr>
              <a:t>' </a:t>
            </a:r>
            <a:r>
              <a:rPr lang="en-US" sz="2000" b="1" err="1">
                <a:latin typeface="Arial"/>
                <a:ea typeface="Calibri"/>
                <a:cs typeface="Calibri"/>
              </a:rPr>
              <a:t>idi-oog</a:t>
            </a:r>
            <a:r>
              <a:rPr lang="en-US" sz="2000" b="1">
                <a:latin typeface="Arial"/>
                <a:ea typeface="Calibri"/>
                <a:cs typeface="Calibri"/>
              </a:rPr>
              <a:t> Mino-</a:t>
            </a:r>
            <a:r>
              <a:rPr lang="en-US" sz="2000" b="1" err="1">
                <a:latin typeface="Arial"/>
                <a:ea typeface="Calibri"/>
                <a:cs typeface="Calibri"/>
              </a:rPr>
              <a:t>ayaawin</a:t>
            </a:r>
            <a:r>
              <a:rPr lang="en-US" sz="2000" b="1">
                <a:latin typeface="Arial"/>
                <a:ea typeface="Calibri"/>
                <a:cs typeface="Calibri"/>
              </a:rPr>
              <a:t> </a:t>
            </a:r>
            <a:r>
              <a:rPr lang="en-US" sz="2000">
                <a:latin typeface="Arial"/>
                <a:ea typeface="Calibri"/>
                <a:cs typeface="Calibri"/>
              </a:rPr>
              <a:t>(Gathering for Health) project 2013-2015 was a community-based participatory research collaboration between the University of Minnesota and five American Indian communities (Brockie et al., 2018). </a:t>
            </a:r>
          </a:p>
          <a:p>
            <a:pPr marL="0" indent="0">
              <a:lnSpc>
                <a:spcPct val="100000"/>
              </a:lnSpc>
              <a:spcBef>
                <a:spcPts val="0"/>
              </a:spcBef>
              <a:spcAft>
                <a:spcPts val="1600"/>
              </a:spcAft>
              <a:buNone/>
            </a:pPr>
            <a:r>
              <a:rPr lang="en-US" sz="2000">
                <a:latin typeface="Arial"/>
                <a:ea typeface="Calibri"/>
                <a:cs typeface="Calibri"/>
              </a:rPr>
              <a:t>Adults with type 2 diabetes were asked questions about their experience with adverse childhood experiences (ACEs), participation in spiritual and connectedness activities, and perceptions of overall health. </a:t>
            </a:r>
          </a:p>
          <a:p>
            <a:pPr marL="0" indent="0">
              <a:lnSpc>
                <a:spcPct val="100000"/>
              </a:lnSpc>
              <a:spcBef>
                <a:spcPts val="0"/>
              </a:spcBef>
              <a:spcAft>
                <a:spcPts val="500"/>
              </a:spcAft>
              <a:buNone/>
            </a:pPr>
            <a:r>
              <a:rPr lang="en-US" sz="2000">
                <a:latin typeface="Arial"/>
                <a:ea typeface="Calibri"/>
                <a:cs typeface="Calibri"/>
              </a:rPr>
              <a:t>The study found cultural and familial support were </a:t>
            </a:r>
          </a:p>
          <a:p>
            <a:pPr marL="342900" indent="0">
              <a:lnSpc>
                <a:spcPct val="100000"/>
              </a:lnSpc>
              <a:spcBef>
                <a:spcPts val="0"/>
              </a:spcBef>
              <a:spcAft>
                <a:spcPts val="500"/>
              </a:spcAft>
            </a:pPr>
            <a:r>
              <a:rPr lang="en-US" sz="2000">
                <a:latin typeface="Arial"/>
                <a:ea typeface="Calibri"/>
                <a:cs typeface="Calibri"/>
              </a:rPr>
              <a:t> Connected to better health</a:t>
            </a:r>
          </a:p>
          <a:p>
            <a:pPr marL="342900" indent="0">
              <a:lnSpc>
                <a:spcPct val="100000"/>
              </a:lnSpc>
              <a:spcBef>
                <a:spcPts val="0"/>
              </a:spcBef>
              <a:spcAft>
                <a:spcPts val="500"/>
              </a:spcAft>
            </a:pPr>
            <a:r>
              <a:rPr lang="en-US" sz="2000">
                <a:latin typeface="Arial"/>
                <a:ea typeface="Calibri"/>
                <a:cs typeface="Calibri"/>
              </a:rPr>
              <a:t> Mitigated the harms of ACEs</a:t>
            </a:r>
          </a:p>
          <a:p>
            <a:pPr marL="0" indent="0">
              <a:lnSpc>
                <a:spcPct val="100000"/>
              </a:lnSpc>
              <a:spcBef>
                <a:spcPts val="0"/>
              </a:spcBef>
              <a:buNone/>
            </a:pPr>
            <a:endParaRPr lang="en-US" sz="1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7" name="Rectangle 6">
            <a:extLst>
              <a:ext uri="{FF2B5EF4-FFF2-40B4-BE49-F238E27FC236}">
                <a16:creationId xmlns:a16="http://schemas.microsoft.com/office/drawing/2014/main" id="{BCB9B39C-8CA5-9DC8-7A12-4875D9A0F693}"/>
              </a:ext>
              <a:ext uri="{C183D7F6-B498-43B3-948B-1728B52AA6E4}">
                <adec:decorative xmlns:adec="http://schemas.microsoft.com/office/drawing/2017/decorative" val="1"/>
              </a:ext>
            </a:extLst>
          </p:cNvPr>
          <p:cNvSpPr/>
          <p:nvPr/>
        </p:nvSpPr>
        <p:spPr>
          <a:xfrm>
            <a:off x="7197853" y="1543669"/>
            <a:ext cx="4274454" cy="4619048"/>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pic>
        <p:nvPicPr>
          <p:cNvPr id="3" name="Picture 2" descr="A diagram of a stress model&#10;&#10;Description automatically generated">
            <a:extLst>
              <a:ext uri="{FF2B5EF4-FFF2-40B4-BE49-F238E27FC236}">
                <a16:creationId xmlns:a16="http://schemas.microsoft.com/office/drawing/2014/main" id="{E566CC99-683D-F3B5-69F0-E3E0CD0BA9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865" y="1797846"/>
            <a:ext cx="4114800" cy="4114800"/>
          </a:xfrm>
          <a:prstGeom prst="rect">
            <a:avLst/>
          </a:prstGeom>
        </p:spPr>
      </p:pic>
    </p:spTree>
    <p:extLst>
      <p:ext uri="{BB962C8B-B14F-4D97-AF65-F5344CB8AC3E}">
        <p14:creationId xmlns:p14="http://schemas.microsoft.com/office/powerpoint/2010/main" val="106415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Our Stories, Our Journeys – </a:t>
            </a:r>
            <a:r>
              <a:rPr lang="en-US" sz="3600" b="1">
                <a:solidFill>
                  <a:srgbClr val="725689"/>
                </a:solidFill>
                <a:latin typeface="Franklin Gothic"/>
                <a:ea typeface="Calibri Light"/>
                <a:cs typeface="Calibri Light"/>
              </a:rPr>
              <a:t>An Adapted River of Life Activity</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72198" y="1695282"/>
            <a:ext cx="5551999" cy="48982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i="1">
                <a:solidFill>
                  <a:srgbClr val="3DBFB4"/>
                </a:solidFill>
                <a:latin typeface="Arial"/>
                <a:ea typeface="Calibri" panose="020F0502020204030204"/>
                <a:cs typeface="Arial"/>
              </a:rPr>
              <a:t>Our Stories, Our Journeys</a:t>
            </a:r>
            <a:r>
              <a:rPr lang="en-US" sz="1800" b="1">
                <a:solidFill>
                  <a:srgbClr val="3DBFB4"/>
                </a:solidFill>
                <a:latin typeface="Arial"/>
                <a:ea typeface="Calibri" panose="020F0502020204030204"/>
                <a:cs typeface="Arial"/>
              </a:rPr>
              <a:t> is a two-part activity using metaphor and </a:t>
            </a:r>
            <a:r>
              <a:rPr lang="en-US" sz="1800" b="1" err="1">
                <a:solidFill>
                  <a:srgbClr val="3DBFB4"/>
                </a:solidFill>
                <a:latin typeface="Arial"/>
                <a:ea typeface="Calibri" panose="020F0502020204030204"/>
                <a:cs typeface="Arial"/>
              </a:rPr>
              <a:t>storywork</a:t>
            </a:r>
            <a:r>
              <a:rPr lang="en-US" sz="1800" b="1">
                <a:solidFill>
                  <a:srgbClr val="3DBFB4"/>
                </a:solidFill>
                <a:latin typeface="Arial"/>
                <a:ea typeface="Calibri" panose="020F0502020204030204"/>
                <a:cs typeface="Arial"/>
              </a:rPr>
              <a:t>. It is an adapted River of Life activity.* </a:t>
            </a:r>
            <a:endParaRPr lang="en-US" sz="1800">
              <a:latin typeface="Arial"/>
              <a:ea typeface="Calibri" panose="020F0502020204030204"/>
              <a:cs typeface="Arial"/>
            </a:endParaRPr>
          </a:p>
          <a:p>
            <a:pPr>
              <a:lnSpc>
                <a:spcPct val="100000"/>
              </a:lnSpc>
              <a:spcBef>
                <a:spcPts val="0"/>
              </a:spcBef>
              <a:buFont typeface="Arial"/>
              <a:buChar char="•"/>
            </a:pPr>
            <a:endParaRPr lang="en-US" sz="1800" b="1">
              <a:solidFill>
                <a:srgbClr val="3DBFB4"/>
              </a:solidFill>
              <a:latin typeface="Arial"/>
              <a:ea typeface="Calibri" panose="020F0502020204030204"/>
              <a:cs typeface="Arial"/>
            </a:endParaRPr>
          </a:p>
          <a:p>
            <a:pPr marL="0" indent="0">
              <a:lnSpc>
                <a:spcPct val="100000"/>
              </a:lnSpc>
              <a:spcBef>
                <a:spcPts val="0"/>
              </a:spcBef>
              <a:buNone/>
            </a:pPr>
            <a:r>
              <a:rPr lang="en-US" sz="1800" b="1">
                <a:latin typeface="Arial"/>
                <a:ea typeface="Calibri" panose="020F0502020204030204"/>
                <a:cs typeface="Arial"/>
              </a:rPr>
              <a:t>Part 1 </a:t>
            </a:r>
            <a:r>
              <a:rPr lang="en-US" sz="1800">
                <a:latin typeface="Arial"/>
                <a:ea typeface="Calibri" panose="020F0502020204030204"/>
                <a:cs typeface="Arial"/>
              </a:rPr>
              <a:t>is a </a:t>
            </a:r>
            <a:r>
              <a:rPr lang="en-US" sz="1800" b="1">
                <a:latin typeface="Arial"/>
                <a:ea typeface="Calibri" panose="020F0502020204030204"/>
                <a:cs typeface="Arial"/>
              </a:rPr>
              <a:t>personal</a:t>
            </a:r>
            <a:r>
              <a:rPr lang="en-US" sz="1800">
                <a:latin typeface="Arial"/>
                <a:ea typeface="Calibri" panose="020F0502020204030204"/>
                <a:cs typeface="Arial"/>
              </a:rPr>
              <a:t> journey of health and wellness</a:t>
            </a:r>
          </a:p>
          <a:p>
            <a:pPr>
              <a:lnSpc>
                <a:spcPct val="100000"/>
              </a:lnSpc>
              <a:spcBef>
                <a:spcPts val="0"/>
              </a:spcBef>
            </a:pPr>
            <a:r>
              <a:rPr lang="en-US" sz="1800">
                <a:latin typeface="Arial"/>
                <a:ea typeface="Calibri" panose="020F0502020204030204"/>
                <a:cs typeface="Arial"/>
              </a:rPr>
              <a:t>Reflect on own experiences allowing opportunity for introspection to identify and examine values and beliefs that inform your worldview</a:t>
            </a:r>
          </a:p>
          <a:p>
            <a:pPr>
              <a:lnSpc>
                <a:spcPct val="100000"/>
              </a:lnSpc>
              <a:spcBef>
                <a:spcPts val="0"/>
              </a:spcBef>
            </a:pPr>
            <a:r>
              <a:rPr lang="en-US" sz="1800">
                <a:latin typeface="Arial"/>
                <a:ea typeface="Calibri" panose="020F0502020204030204"/>
                <a:cs typeface="Arial"/>
              </a:rPr>
              <a:t>Reflect on community influences on your health and well-being</a:t>
            </a:r>
          </a:p>
          <a:p>
            <a:pPr>
              <a:lnSpc>
                <a:spcPct val="100000"/>
              </a:lnSpc>
              <a:spcBef>
                <a:spcPts val="0"/>
              </a:spcBef>
              <a:buFont typeface="Arial"/>
              <a:buChar char="•"/>
            </a:pPr>
            <a:endParaRPr lang="en-US" sz="1800">
              <a:latin typeface="Arial"/>
              <a:ea typeface="Calibri" panose="020F0502020204030204"/>
              <a:cs typeface="Arial"/>
            </a:endParaRPr>
          </a:p>
          <a:p>
            <a:pPr marL="0" indent="0">
              <a:lnSpc>
                <a:spcPct val="100000"/>
              </a:lnSpc>
              <a:spcBef>
                <a:spcPts val="0"/>
              </a:spcBef>
              <a:buNone/>
            </a:pPr>
            <a:r>
              <a:rPr lang="en-US" sz="1800" b="1">
                <a:latin typeface="Arial"/>
                <a:ea typeface="Calibri" panose="020F0502020204030204"/>
                <a:cs typeface="Arial"/>
              </a:rPr>
              <a:t>Part 2</a:t>
            </a:r>
            <a:r>
              <a:rPr lang="en-US" sz="1800">
                <a:latin typeface="Arial"/>
                <a:ea typeface="Calibri" panose="020F0502020204030204"/>
                <a:cs typeface="Arial"/>
              </a:rPr>
              <a:t> is a </a:t>
            </a:r>
            <a:r>
              <a:rPr lang="en-US" sz="1800" b="1">
                <a:latin typeface="Arial"/>
                <a:ea typeface="Calibri" panose="020F0502020204030204"/>
                <a:cs typeface="Arial"/>
              </a:rPr>
              <a:t>group</a:t>
            </a:r>
            <a:r>
              <a:rPr lang="en-US" sz="1800">
                <a:latin typeface="Arial"/>
                <a:ea typeface="Calibri" panose="020F0502020204030204"/>
                <a:cs typeface="Arial"/>
              </a:rPr>
              <a:t> journey to identify the community themes for health and wellness</a:t>
            </a:r>
          </a:p>
          <a:p>
            <a:pPr>
              <a:lnSpc>
                <a:spcPct val="100000"/>
              </a:lnSpc>
              <a:spcBef>
                <a:spcPts val="0"/>
              </a:spcBef>
            </a:pPr>
            <a:r>
              <a:rPr lang="en-US" sz="1800">
                <a:latin typeface="Arial"/>
                <a:ea typeface="Calibri" panose="020F0502020204030204"/>
                <a:cs typeface="Arial"/>
              </a:rPr>
              <a:t>Share out story and journey of health and wellness</a:t>
            </a:r>
          </a:p>
          <a:p>
            <a:pPr>
              <a:lnSpc>
                <a:spcPct val="100000"/>
              </a:lnSpc>
              <a:spcBef>
                <a:spcPts val="0"/>
              </a:spcBef>
            </a:pPr>
            <a:r>
              <a:rPr lang="en-US" sz="1800">
                <a:latin typeface="Arial"/>
                <a:ea typeface="Calibri" panose="020F0502020204030204"/>
                <a:cs typeface="Arial"/>
              </a:rPr>
              <a:t>Identify factors that promote or inhibit health</a:t>
            </a:r>
          </a:p>
          <a:p>
            <a:pPr>
              <a:lnSpc>
                <a:spcPct val="100000"/>
              </a:lnSpc>
              <a:spcBef>
                <a:spcPts val="0"/>
              </a:spcBef>
              <a:buFont typeface="Arial" panose="020B0604020202020204" pitchFamily="34" charset="0"/>
              <a:buChar char="•"/>
            </a:pPr>
            <a:endParaRPr lang="en-US" sz="1800">
              <a:latin typeface="Arial"/>
              <a:ea typeface="Calibri" panose="020F0502020204030204"/>
              <a:cs typeface="Arial"/>
            </a:endParaRPr>
          </a:p>
          <a:p>
            <a:pPr marL="0" indent="0" algn="r">
              <a:lnSpc>
                <a:spcPct val="100000"/>
              </a:lnSpc>
              <a:spcBef>
                <a:spcPts val="0"/>
              </a:spcBef>
              <a:buNone/>
            </a:pPr>
            <a:r>
              <a:rPr lang="en-US" sz="1400">
                <a:latin typeface="Arial"/>
                <a:ea typeface="Calibri" panose="020F0502020204030204"/>
                <a:cs typeface="Arial"/>
              </a:rPr>
              <a:t>*(Brown et al., 2019; Parker et al., 2020)</a:t>
            </a:r>
            <a:endParaRPr lang="en-US" sz="1800">
              <a:latin typeface="Arial"/>
              <a:ea typeface="Calibri" panose="020F0502020204030204"/>
              <a:cs typeface="Arial"/>
            </a:endParaRPr>
          </a:p>
          <a:p>
            <a:pPr>
              <a:lnSpc>
                <a:spcPct val="100000"/>
              </a:lnSpc>
              <a:spcBef>
                <a:spcPts val="0"/>
              </a:spcBef>
            </a:pPr>
            <a:endParaRPr lang="en-US" sz="1800">
              <a:latin typeface="Arial"/>
              <a:ea typeface="Calibri" panose="020F0502020204030204"/>
              <a:cs typeface="Arial"/>
            </a:endParaRPr>
          </a:p>
          <a:p>
            <a:pPr marL="0" indent="0">
              <a:lnSpc>
                <a:spcPct val="100000"/>
              </a:lnSpc>
              <a:spcBef>
                <a:spcPts val="0"/>
              </a:spcBef>
              <a:buNone/>
            </a:pPr>
            <a:endParaRPr lang="en-US" sz="1800">
              <a:latin typeface="Arial"/>
              <a:ea typeface="Calibri" panose="020F0502020204030204"/>
              <a:cs typeface="Arial"/>
            </a:endParaRPr>
          </a:p>
          <a:p>
            <a:pPr>
              <a:lnSpc>
                <a:spcPct val="100000"/>
              </a:lnSpc>
              <a:spcBef>
                <a:spcPts val="0"/>
              </a:spcBef>
              <a:buFont typeface="Arial"/>
              <a:buChar char="•"/>
            </a:pPr>
            <a:endParaRPr lang="en-US">
              <a:latin typeface="Arial"/>
              <a:ea typeface="Calibri" panose="020F0502020204030204"/>
              <a:cs typeface="Arial"/>
            </a:endParaRPr>
          </a:p>
          <a:p>
            <a:pPr marL="0" indent="0">
              <a:lnSpc>
                <a:spcPct val="100000"/>
              </a:lnSpc>
              <a:spcBef>
                <a:spcPts val="0"/>
              </a:spcBef>
              <a:buNone/>
            </a:pPr>
            <a:endParaRPr lang="en-US" sz="2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pic>
        <p:nvPicPr>
          <p:cNvPr id="4" name="Picture 3" descr="An example of the River of Life exercise. ">
            <a:extLst>
              <a:ext uri="{FF2B5EF4-FFF2-40B4-BE49-F238E27FC236}">
                <a16:creationId xmlns:a16="http://schemas.microsoft.com/office/drawing/2014/main" id="{EF0DD87C-4788-ECAB-CE79-3036C693D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6814" y="2055395"/>
            <a:ext cx="4884821" cy="3749843"/>
          </a:xfrm>
          <a:prstGeom prst="rect">
            <a:avLst/>
          </a:prstGeom>
        </p:spPr>
      </p:pic>
      <p:sp>
        <p:nvSpPr>
          <p:cNvPr id="6" name="TextBox 5">
            <a:extLst>
              <a:ext uri="{FF2B5EF4-FFF2-40B4-BE49-F238E27FC236}">
                <a16:creationId xmlns:a16="http://schemas.microsoft.com/office/drawing/2014/main" id="{4420DB38-D414-F09E-91A7-874541A7020B}"/>
              </a:ext>
            </a:extLst>
          </p:cNvPr>
          <p:cNvSpPr txBox="1"/>
          <p:nvPr/>
        </p:nvSpPr>
        <p:spPr>
          <a:xfrm>
            <a:off x="9641829" y="5900570"/>
            <a:ext cx="21968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Drawing: D. Largo, 2022</a:t>
            </a:r>
            <a:endParaRPr lang="en-US"/>
          </a:p>
        </p:txBody>
      </p:sp>
    </p:spTree>
    <p:extLst>
      <p:ext uri="{BB962C8B-B14F-4D97-AF65-F5344CB8AC3E}">
        <p14:creationId xmlns:p14="http://schemas.microsoft.com/office/powerpoint/2010/main" val="378183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2A762C-2781-B954-27CA-48A56DAD2A73}"/>
              </a:ext>
              <a:ext uri="{C183D7F6-B498-43B3-948B-1728B52AA6E4}">
                <adec:decorative xmlns:adec="http://schemas.microsoft.com/office/drawing/2017/decorative" val="1"/>
              </a:ext>
            </a:extLst>
          </p:cNvPr>
          <p:cNvSpPr/>
          <p:nvPr/>
        </p:nvSpPr>
        <p:spPr>
          <a:xfrm>
            <a:off x="9913412" y="2443194"/>
            <a:ext cx="2124282" cy="618550"/>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cs typeface="Calibri Light"/>
              </a:rPr>
              <a:t>Activity – Part 1: Create Personal Journey</a:t>
            </a:r>
            <a:endParaRPr lang="en-US"/>
          </a:p>
        </p:txBody>
      </p:sp>
      <p:sp>
        <p:nvSpPr>
          <p:cNvPr id="7" name="Content Placeholder 2">
            <a:extLst>
              <a:ext uri="{FF2B5EF4-FFF2-40B4-BE49-F238E27FC236}">
                <a16:creationId xmlns:a16="http://schemas.microsoft.com/office/drawing/2014/main" id="{68FF9BBE-5C87-54FE-349F-7E91D1CD4A51}"/>
              </a:ext>
            </a:extLst>
          </p:cNvPr>
          <p:cNvSpPr>
            <a:spLocks noGrp="1"/>
          </p:cNvSpPr>
          <p:nvPr>
            <p:ph idx="1"/>
          </p:nvPr>
        </p:nvSpPr>
        <p:spPr>
          <a:xfrm>
            <a:off x="747963" y="1509185"/>
            <a:ext cx="8291643" cy="4918191"/>
          </a:xfrm>
        </p:spPr>
        <p:txBody>
          <a:bodyPr vert="horz" lIns="91440" tIns="45720" rIns="91440" bIns="45720" rtlCol="0" anchor="t">
            <a:noAutofit/>
          </a:bodyPr>
          <a:lstStyle/>
          <a:p>
            <a:pPr marL="0" indent="0">
              <a:lnSpc>
                <a:spcPct val="100000"/>
              </a:lnSpc>
              <a:spcBef>
                <a:spcPts val="0"/>
              </a:spcBef>
              <a:buNone/>
            </a:pPr>
            <a:r>
              <a:rPr lang="en-US" sz="1600" b="1" dirty="0">
                <a:solidFill>
                  <a:srgbClr val="3DBFB4"/>
                </a:solidFill>
                <a:latin typeface="Arial"/>
                <a:cs typeface="Arial"/>
              </a:rPr>
              <a:t>Use </a:t>
            </a:r>
            <a:r>
              <a:rPr lang="en-US" sz="1600" b="1" i="1" dirty="0">
                <a:solidFill>
                  <a:srgbClr val="3DBFB4"/>
                </a:solidFill>
                <a:latin typeface="Arial"/>
                <a:cs typeface="Arial"/>
              </a:rPr>
              <a:t>Our Stories, Our Journeys</a:t>
            </a:r>
            <a:r>
              <a:rPr lang="en-US" sz="1600" b="1" dirty="0">
                <a:solidFill>
                  <a:srgbClr val="3DBFB4"/>
                </a:solidFill>
                <a:latin typeface="Arial"/>
                <a:cs typeface="Arial"/>
              </a:rPr>
              <a:t> activity to reflect on your </a:t>
            </a:r>
            <a:r>
              <a:rPr lang="en-US" sz="1600" b="1" u="sng" dirty="0">
                <a:solidFill>
                  <a:srgbClr val="3DBFB4"/>
                </a:solidFill>
                <a:latin typeface="Arial"/>
                <a:cs typeface="Arial"/>
              </a:rPr>
              <a:t>personal</a:t>
            </a:r>
            <a:r>
              <a:rPr lang="en-US" sz="1600" b="1" dirty="0">
                <a:solidFill>
                  <a:srgbClr val="3DBFB4"/>
                </a:solidFill>
                <a:latin typeface="Arial"/>
                <a:cs typeface="Arial"/>
              </a:rPr>
              <a:t>, individual journey for health and </a:t>
            </a:r>
            <a:r>
              <a:rPr lang="en-US" sz="1600" b="1">
                <a:solidFill>
                  <a:srgbClr val="3DBFB4"/>
                </a:solidFill>
                <a:latin typeface="Arial"/>
                <a:cs typeface="Arial"/>
              </a:rPr>
              <a:t>well-being.</a:t>
            </a:r>
            <a:endParaRPr lang="en-US"/>
          </a:p>
          <a:p>
            <a:pPr marL="0" indent="0">
              <a:lnSpc>
                <a:spcPct val="100000"/>
              </a:lnSpc>
              <a:spcBef>
                <a:spcPts val="0"/>
              </a:spcBef>
              <a:buNone/>
            </a:pPr>
            <a:endParaRPr lang="en-US" sz="1600" b="1">
              <a:solidFill>
                <a:srgbClr val="3DBFB4"/>
              </a:solidFill>
              <a:latin typeface="Arial"/>
              <a:cs typeface="Arial"/>
            </a:endParaRPr>
          </a:p>
          <a:p>
            <a:pPr marL="0" indent="0">
              <a:lnSpc>
                <a:spcPct val="100000"/>
              </a:lnSpc>
              <a:spcBef>
                <a:spcPts val="0"/>
              </a:spcBef>
              <a:buNone/>
            </a:pPr>
            <a:r>
              <a:rPr lang="en-US" sz="1600" b="1">
                <a:latin typeface="Arial"/>
                <a:cs typeface="Arial"/>
              </a:rPr>
              <a:t>Consider your surroundings and influences on your behavior and choices</a:t>
            </a:r>
          </a:p>
          <a:p>
            <a:pPr>
              <a:lnSpc>
                <a:spcPct val="100000"/>
              </a:lnSpc>
              <a:spcBef>
                <a:spcPts val="0"/>
              </a:spcBef>
            </a:pPr>
            <a:endParaRPr lang="en-US" sz="1600">
              <a:solidFill>
                <a:srgbClr val="000000"/>
              </a:solidFill>
              <a:latin typeface="Arial"/>
              <a:cs typeface="Arial"/>
            </a:endParaRPr>
          </a:p>
          <a:p>
            <a:pPr>
              <a:lnSpc>
                <a:spcPct val="100000"/>
              </a:lnSpc>
              <a:spcBef>
                <a:spcPts val="0"/>
              </a:spcBef>
            </a:pPr>
            <a:r>
              <a:rPr lang="en-US" sz="1600" b="1">
                <a:latin typeface="Arial"/>
                <a:cs typeface="Arial"/>
              </a:rPr>
              <a:t>Step 1:</a:t>
            </a:r>
            <a:r>
              <a:rPr lang="en-US" sz="1600">
                <a:latin typeface="Arial"/>
                <a:cs typeface="Arial"/>
              </a:rPr>
              <a:t> Using a blank sheet of paper, draw a river winding from the lower left corner of the page to the upper right corner of the page. Label the left “Beginning” and the right “Present.”</a:t>
            </a:r>
          </a:p>
          <a:p>
            <a:pPr>
              <a:lnSpc>
                <a:spcPct val="100000"/>
              </a:lnSpc>
              <a:spcBef>
                <a:spcPts val="0"/>
              </a:spcBef>
            </a:pPr>
            <a:endParaRPr lang="en-US" sz="1600">
              <a:latin typeface="Arial"/>
              <a:cs typeface="Arial"/>
            </a:endParaRPr>
          </a:p>
          <a:p>
            <a:pPr>
              <a:lnSpc>
                <a:spcPct val="100000"/>
              </a:lnSpc>
              <a:spcBef>
                <a:spcPts val="0"/>
              </a:spcBef>
            </a:pPr>
            <a:r>
              <a:rPr lang="en-US" sz="1600" b="1">
                <a:latin typeface="Arial"/>
                <a:cs typeface="Arial"/>
              </a:rPr>
              <a:t>Step 2: </a:t>
            </a:r>
            <a:r>
              <a:rPr lang="en-US" sz="1600">
                <a:latin typeface="Arial"/>
                <a:cs typeface="Arial"/>
              </a:rPr>
              <a:t>River is a metaphor for your life experiences: Where do you find yourself presently, with regard to your health and wellness? What are some important moments that led you to where you are today? </a:t>
            </a:r>
          </a:p>
          <a:p>
            <a:pPr>
              <a:lnSpc>
                <a:spcPct val="100000"/>
              </a:lnSpc>
              <a:spcBef>
                <a:spcPts val="0"/>
              </a:spcBef>
            </a:pPr>
            <a:endParaRPr lang="en-US" sz="1600">
              <a:latin typeface="Arial"/>
              <a:cs typeface="Arial"/>
            </a:endParaRPr>
          </a:p>
          <a:p>
            <a:pPr>
              <a:lnSpc>
                <a:spcPct val="100000"/>
              </a:lnSpc>
              <a:spcBef>
                <a:spcPts val="0"/>
              </a:spcBef>
            </a:pPr>
            <a:r>
              <a:rPr lang="en-US" sz="1600" b="1">
                <a:latin typeface="Arial"/>
                <a:cs typeface="Arial"/>
              </a:rPr>
              <a:t>Step 3:</a:t>
            </a:r>
            <a:r>
              <a:rPr lang="en-US" sz="1600">
                <a:latin typeface="Arial"/>
                <a:cs typeface="Arial"/>
              </a:rPr>
              <a:t> Label your river with symbols (islands, bridges, waterfalls) to represent major life events. Consider the places you have lived, the relationships that have been most impactful to you, and external factors that have helped shape the course of your journey. </a:t>
            </a:r>
          </a:p>
          <a:p>
            <a:pPr>
              <a:lnSpc>
                <a:spcPct val="100000"/>
              </a:lnSpc>
              <a:spcBef>
                <a:spcPts val="0"/>
              </a:spcBef>
            </a:pPr>
            <a:endParaRPr lang="en-US" sz="1600">
              <a:latin typeface="Arial"/>
              <a:cs typeface="Arial"/>
            </a:endParaRPr>
          </a:p>
          <a:p>
            <a:pPr>
              <a:lnSpc>
                <a:spcPct val="100000"/>
              </a:lnSpc>
              <a:spcBef>
                <a:spcPts val="0"/>
              </a:spcBef>
            </a:pPr>
            <a:r>
              <a:rPr lang="en-US" sz="1600" b="1">
                <a:latin typeface="Arial"/>
                <a:cs typeface="Arial"/>
              </a:rPr>
              <a:t>Step 4:</a:t>
            </a:r>
            <a:r>
              <a:rPr lang="en-US" sz="1600">
                <a:latin typeface="Arial"/>
                <a:cs typeface="Arial"/>
              </a:rPr>
              <a:t> Along the side of the river, consider adding moments that were difficult or affirming for your life. Think about values, community context, and connection to people, land, and the environment.</a:t>
            </a:r>
            <a:endParaRPr lang="en-US" sz="1600"/>
          </a:p>
        </p:txBody>
      </p:sp>
      <p:sp>
        <p:nvSpPr>
          <p:cNvPr id="12" name="TextBox 11">
            <a:extLst>
              <a:ext uri="{FF2B5EF4-FFF2-40B4-BE49-F238E27FC236}">
                <a16:creationId xmlns:a16="http://schemas.microsoft.com/office/drawing/2014/main" id="{66FE5927-2EC2-7F00-E3ED-50E00B675D0E}"/>
              </a:ext>
              <a:ext uri="{C183D7F6-B498-43B3-948B-1728B52AA6E4}">
                <adec:decorative xmlns:adec="http://schemas.microsoft.com/office/drawing/2017/decorative" val="0"/>
              </a:ext>
            </a:extLst>
          </p:cNvPr>
          <p:cNvSpPr txBox="1"/>
          <p:nvPr/>
        </p:nvSpPr>
        <p:spPr>
          <a:xfrm>
            <a:off x="9912723" y="2528047"/>
            <a:ext cx="2126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3DBFB4"/>
                </a:solidFill>
                <a:latin typeface="Arial"/>
                <a:cs typeface="Arial"/>
              </a:rPr>
              <a:t>Refer to "Module I, Part 1" worksheet</a:t>
            </a:r>
          </a:p>
        </p:txBody>
      </p:sp>
      <p:pic>
        <p:nvPicPr>
          <p:cNvPr id="13" name="Picture 12">
            <a:extLst>
              <a:ext uri="{FF2B5EF4-FFF2-40B4-BE49-F238E27FC236}">
                <a16:creationId xmlns:a16="http://schemas.microsoft.com/office/drawing/2014/main" id="{AEBC7E5A-C766-B9D3-E6CE-34C311289F6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48"/>
          <a:stretch/>
        </p:blipFill>
        <p:spPr>
          <a:xfrm>
            <a:off x="8746442" y="4296336"/>
            <a:ext cx="3809504" cy="3229197"/>
          </a:xfrm>
          <a:prstGeom prst="rect">
            <a:avLst/>
          </a:prstGeom>
        </p:spPr>
      </p:pic>
      <p:pic>
        <p:nvPicPr>
          <p:cNvPr id="4" name="Picture 3" descr="A purple circle with white and yellow crosses&#10;&#10;Description automatically generated">
            <a:extLst>
              <a:ext uri="{FF2B5EF4-FFF2-40B4-BE49-F238E27FC236}">
                <a16:creationId xmlns:a16="http://schemas.microsoft.com/office/drawing/2014/main" id="{79E4D5BE-2A24-6018-0E01-0F6EBA6836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239" b="-4616"/>
          <a:stretch/>
        </p:blipFill>
        <p:spPr>
          <a:xfrm>
            <a:off x="9444588" y="2056853"/>
            <a:ext cx="778863" cy="767656"/>
          </a:xfrm>
          <a:prstGeom prst="rect">
            <a:avLst/>
          </a:prstGeom>
        </p:spPr>
      </p:pic>
    </p:spTree>
    <p:extLst>
      <p:ext uri="{BB962C8B-B14F-4D97-AF65-F5344CB8AC3E}">
        <p14:creationId xmlns:p14="http://schemas.microsoft.com/office/powerpoint/2010/main" val="184137499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Reflection Questions– Part 1 (cont.)</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699669" y="1710604"/>
            <a:ext cx="5882503" cy="47450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latin typeface="Arial"/>
                <a:ea typeface="Calibri" panose="020F0502020204030204"/>
                <a:cs typeface="Arial"/>
              </a:rPr>
              <a:t>After you are done creating your personal journey, please take 5-10 minutes to reflect.</a:t>
            </a:r>
            <a:endParaRPr lang="en-US" sz="2000">
              <a:latin typeface="Arial"/>
              <a:ea typeface="Calibri" panose="020F0502020204030204"/>
              <a:cs typeface="Arial"/>
            </a:endParaRPr>
          </a:p>
          <a:p>
            <a:pPr marL="0" indent="0">
              <a:lnSpc>
                <a:spcPct val="100000"/>
              </a:lnSpc>
              <a:spcBef>
                <a:spcPts val="0"/>
              </a:spcBef>
              <a:buNone/>
            </a:pPr>
            <a:endParaRPr lang="en-US" sz="2000" b="1">
              <a:latin typeface="Arial"/>
              <a:ea typeface="Calibri" panose="020F0502020204030204"/>
              <a:cs typeface="Arial"/>
            </a:endParaRPr>
          </a:p>
          <a:p>
            <a:pPr marL="0" indent="0">
              <a:lnSpc>
                <a:spcPct val="100000"/>
              </a:lnSpc>
              <a:spcBef>
                <a:spcPts val="0"/>
              </a:spcBef>
              <a:spcAft>
                <a:spcPts val="600"/>
              </a:spcAft>
              <a:buNone/>
            </a:pPr>
            <a:r>
              <a:rPr lang="en-US" sz="1800">
                <a:latin typeface="Arial"/>
                <a:ea typeface="Calibri" panose="020F0502020204030204"/>
                <a:cs typeface="Arial"/>
              </a:rPr>
              <a:t>Reflection Questions: </a:t>
            </a:r>
          </a:p>
          <a:p>
            <a:pPr marL="285750" indent="-285750">
              <a:lnSpc>
                <a:spcPct val="100000"/>
              </a:lnSpc>
              <a:spcBef>
                <a:spcPts val="0"/>
              </a:spcBef>
              <a:spcAft>
                <a:spcPts val="600"/>
              </a:spcAft>
            </a:pPr>
            <a:r>
              <a:rPr lang="en-US" sz="1800">
                <a:latin typeface="Arial"/>
                <a:ea typeface="Calibri" panose="020F0502020204030204"/>
                <a:cs typeface="Arial"/>
              </a:rPr>
              <a:t>What values or teachings do you carry with you from your culture? How were they formed over your journey? </a:t>
            </a:r>
            <a:endParaRPr lang="en-US">
              <a:latin typeface="Calibri" panose="020F0502020204030204"/>
              <a:ea typeface="Calibri" panose="020F0502020204030204"/>
              <a:cs typeface="Calibri" panose="020F0502020204030204"/>
            </a:endParaRPr>
          </a:p>
          <a:p>
            <a:pPr marL="285750" indent="-285750">
              <a:lnSpc>
                <a:spcPct val="100000"/>
              </a:lnSpc>
              <a:spcBef>
                <a:spcPts val="0"/>
              </a:spcBef>
              <a:spcAft>
                <a:spcPts val="600"/>
              </a:spcAft>
            </a:pPr>
            <a:r>
              <a:rPr lang="en-US" sz="1800">
                <a:latin typeface="Arial"/>
                <a:ea typeface="Calibri" panose="020F0502020204030204"/>
                <a:cs typeface="Arial"/>
              </a:rPr>
              <a:t>How do your values influence choices you make about your health and wellness? </a:t>
            </a:r>
            <a:endParaRPr lang="en-US">
              <a:latin typeface="Calibri" panose="020F0502020204030204"/>
              <a:ea typeface="Calibri" panose="020F0502020204030204"/>
              <a:cs typeface="Calibri" panose="020F0502020204030204"/>
            </a:endParaRPr>
          </a:p>
          <a:p>
            <a:pPr marL="285750" indent="-285750">
              <a:lnSpc>
                <a:spcPct val="100000"/>
              </a:lnSpc>
              <a:spcBef>
                <a:spcPts val="0"/>
              </a:spcBef>
              <a:spcAft>
                <a:spcPts val="600"/>
              </a:spcAft>
            </a:pPr>
            <a:r>
              <a:rPr lang="en-US" sz="1800">
                <a:latin typeface="Arial"/>
                <a:ea typeface="Calibri" panose="020F0502020204030204"/>
                <a:cs typeface="Arial"/>
              </a:rPr>
              <a:t>What relationships have been instrumental to your life journey? </a:t>
            </a:r>
            <a:endParaRPr lang="en-US">
              <a:latin typeface="Calibri" panose="020F0502020204030204"/>
              <a:ea typeface="Calibri" panose="020F0502020204030204"/>
              <a:cs typeface="Calibri" panose="020F0502020204030204"/>
            </a:endParaRPr>
          </a:p>
          <a:p>
            <a:pPr marL="285750" indent="-285750">
              <a:lnSpc>
                <a:spcPct val="100000"/>
              </a:lnSpc>
              <a:spcBef>
                <a:spcPts val="0"/>
              </a:spcBef>
              <a:spcAft>
                <a:spcPts val="600"/>
              </a:spcAft>
            </a:pPr>
            <a:r>
              <a:rPr lang="en-US" sz="1800">
                <a:latin typeface="Arial"/>
                <a:ea typeface="Calibri" panose="020F0502020204030204"/>
                <a:cs typeface="Arial"/>
              </a:rPr>
              <a:t>What outside influences impact your health? </a:t>
            </a:r>
            <a:endParaRPr lang="en-US">
              <a:latin typeface="Calibri" panose="020F0502020204030204"/>
              <a:ea typeface="Calibri" panose="020F0502020204030204"/>
              <a:cs typeface="Calibri" panose="020F0502020204030204"/>
            </a:endParaRPr>
          </a:p>
          <a:p>
            <a:pPr marL="285750" indent="-285750">
              <a:lnSpc>
                <a:spcPct val="100000"/>
              </a:lnSpc>
              <a:spcBef>
                <a:spcPts val="0"/>
              </a:spcBef>
              <a:spcAft>
                <a:spcPts val="600"/>
              </a:spcAft>
            </a:pPr>
            <a:r>
              <a:rPr lang="en-US" sz="1800">
                <a:latin typeface="Arial"/>
                <a:ea typeface="Calibri" panose="020F0502020204030204"/>
                <a:cs typeface="Arial"/>
              </a:rPr>
              <a:t>How would you relate what you see in your river to the work you do with communities? </a:t>
            </a:r>
            <a:endParaRPr lang="en-US">
              <a:latin typeface="Calibri" panose="020F0502020204030204"/>
              <a:ea typeface="Calibri" panose="020F0502020204030204"/>
              <a:cs typeface="Calibri" panose="020F0502020204030204"/>
            </a:endParaRPr>
          </a:p>
          <a:p>
            <a:pPr>
              <a:lnSpc>
                <a:spcPct val="100000"/>
              </a:lnSpc>
              <a:spcBef>
                <a:spcPts val="0"/>
              </a:spcBef>
              <a:buFont typeface="Arial"/>
              <a:buChar char="•"/>
            </a:pPr>
            <a:endParaRPr lang="en-US" sz="2000">
              <a:latin typeface="Arial"/>
              <a:ea typeface="Calibri" panose="020F0502020204030204"/>
              <a:cs typeface="Arial"/>
            </a:endParaRPr>
          </a:p>
          <a:p>
            <a:pPr>
              <a:lnSpc>
                <a:spcPct val="100000"/>
              </a:lnSpc>
              <a:spcBef>
                <a:spcPts val="0"/>
              </a:spcBef>
              <a:buFont typeface="Arial"/>
              <a:buChar char="•"/>
            </a:pPr>
            <a:endParaRPr lang="en-US">
              <a:latin typeface="Arial"/>
              <a:ea typeface="Calibri" panose="020F0502020204030204"/>
              <a:cs typeface="Arial"/>
            </a:endParaRPr>
          </a:p>
          <a:p>
            <a:pPr marL="0" indent="0">
              <a:lnSpc>
                <a:spcPct val="100000"/>
              </a:lnSpc>
              <a:spcBef>
                <a:spcPts val="0"/>
              </a:spcBef>
              <a:buNone/>
            </a:pPr>
            <a:endParaRPr lang="en-US" sz="2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pic>
        <p:nvPicPr>
          <p:cNvPr id="3" name="Picture 2" descr="River complex in forest">
            <a:extLst>
              <a:ext uri="{FF2B5EF4-FFF2-40B4-BE49-F238E27FC236}">
                <a16:creationId xmlns:a16="http://schemas.microsoft.com/office/drawing/2014/main" id="{F4AAF330-DC90-272E-2B6B-89DDDEE0D2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8377" y="1893733"/>
            <a:ext cx="5027805" cy="4142860"/>
          </a:xfrm>
          <a:prstGeom prst="rect">
            <a:avLst/>
          </a:prstGeom>
        </p:spPr>
      </p:pic>
    </p:spTree>
    <p:extLst>
      <p:ext uri="{BB962C8B-B14F-4D97-AF65-F5344CB8AC3E}">
        <p14:creationId xmlns:p14="http://schemas.microsoft.com/office/powerpoint/2010/main" val="155528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F5854-A363-B310-432B-C3A520E0EC83}"/>
              </a:ext>
              <a:ext uri="{C183D7F6-B498-43B3-948B-1728B52AA6E4}">
                <adec:decorative xmlns:adec="http://schemas.microsoft.com/office/drawing/2017/decorative" val="1"/>
              </a:ext>
            </a:extLst>
          </p:cNvPr>
          <p:cNvSpPr/>
          <p:nvPr/>
        </p:nvSpPr>
        <p:spPr>
          <a:xfrm>
            <a:off x="10177468" y="1715653"/>
            <a:ext cx="1984380" cy="767962"/>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2" name="Title 1">
            <a:extLst>
              <a:ext uri="{FF2B5EF4-FFF2-40B4-BE49-F238E27FC236}">
                <a16:creationId xmlns:a16="http://schemas.microsoft.com/office/drawing/2014/main" id="{F56EC061-C009-DC41-B5BE-A28D93E8B27B}"/>
              </a:ext>
            </a:extLst>
          </p:cNvPr>
          <p:cNvSpPr>
            <a:spLocks noGrp="1"/>
          </p:cNvSpPr>
          <p:nvPr>
            <p:ph type="title"/>
          </p:nvPr>
        </p:nvSpPr>
        <p:spPr/>
        <p:txBody>
          <a:bodyPr>
            <a:normAutofit/>
          </a:bodyPr>
          <a:lstStyle/>
          <a:p>
            <a:r>
              <a:rPr lang="en-US" sz="4200" b="1">
                <a:solidFill>
                  <a:srgbClr val="725689"/>
                </a:solidFill>
                <a:latin typeface="Franklin Gothic"/>
                <a:ea typeface="Calibri Light"/>
                <a:cs typeface="Calibri Light"/>
              </a:rPr>
              <a:t>Activity – Part 2: Identify Common Themes for Health and Wellness</a:t>
            </a:r>
          </a:p>
        </p:txBody>
      </p:sp>
      <p:sp>
        <p:nvSpPr>
          <p:cNvPr id="3" name="Content Placeholder 2">
            <a:extLst>
              <a:ext uri="{FF2B5EF4-FFF2-40B4-BE49-F238E27FC236}">
                <a16:creationId xmlns:a16="http://schemas.microsoft.com/office/drawing/2014/main" id="{157DFF01-70DE-A637-F7C1-85219C0C64C5}"/>
              </a:ext>
            </a:extLst>
          </p:cNvPr>
          <p:cNvSpPr>
            <a:spLocks noGrp="1"/>
          </p:cNvSpPr>
          <p:nvPr>
            <p:ph idx="1"/>
          </p:nvPr>
        </p:nvSpPr>
        <p:spPr>
          <a:xfrm>
            <a:off x="838200" y="1933477"/>
            <a:ext cx="7852428" cy="4351338"/>
          </a:xfrm>
        </p:spPr>
        <p:txBody>
          <a:bodyPr vert="horz" lIns="91440" tIns="45720" rIns="91440" bIns="45720" rtlCol="0" anchor="t">
            <a:noAutofit/>
          </a:bodyPr>
          <a:lstStyle/>
          <a:p>
            <a:pPr marL="0" indent="0">
              <a:lnSpc>
                <a:spcPct val="100000"/>
              </a:lnSpc>
              <a:spcBef>
                <a:spcPts val="0"/>
              </a:spcBef>
              <a:buNone/>
            </a:pPr>
            <a:r>
              <a:rPr lang="en-US" sz="2000" b="1">
                <a:solidFill>
                  <a:srgbClr val="3DBFB4"/>
                </a:solidFill>
                <a:latin typeface="Arial"/>
                <a:cs typeface="Arial"/>
              </a:rPr>
              <a:t>Part 2: </a:t>
            </a:r>
            <a:endParaRPr lang="en-US">
              <a:solidFill>
                <a:srgbClr val="000000"/>
              </a:solidFill>
              <a:latin typeface="Calibri" panose="020F0502020204030204"/>
              <a:cs typeface="Calibri" panose="020F0502020204030204"/>
            </a:endParaRPr>
          </a:p>
          <a:p>
            <a:pPr marL="0" indent="0">
              <a:lnSpc>
                <a:spcPct val="100000"/>
              </a:lnSpc>
              <a:spcBef>
                <a:spcPts val="0"/>
              </a:spcBef>
              <a:buNone/>
            </a:pPr>
            <a:r>
              <a:rPr lang="en-US" sz="2000" b="1">
                <a:solidFill>
                  <a:srgbClr val="3DBFB4"/>
                </a:solidFill>
                <a:latin typeface="Arial"/>
                <a:cs typeface="Arial"/>
              </a:rPr>
              <a:t>A. Sharing Our Stories images for group activities (one of multiple suggestions in handout) </a:t>
            </a:r>
            <a:endParaRPr lang="en-US">
              <a:ea typeface="Calibri" panose="020F0502020204030204"/>
              <a:cs typeface="Calibri" panose="020F0502020204030204"/>
            </a:endParaRPr>
          </a:p>
          <a:p>
            <a:pPr marL="0" indent="0">
              <a:lnSpc>
                <a:spcPct val="100000"/>
              </a:lnSpc>
              <a:spcBef>
                <a:spcPts val="0"/>
              </a:spcBef>
              <a:buNone/>
            </a:pPr>
            <a:endParaRPr lang="en-US" sz="2000" b="1">
              <a:solidFill>
                <a:srgbClr val="3DBFB4"/>
              </a:solidFill>
              <a:latin typeface="Arial"/>
              <a:cs typeface="Arial"/>
            </a:endParaRPr>
          </a:p>
          <a:p>
            <a:pPr marL="285750" indent="-285750">
              <a:lnSpc>
                <a:spcPct val="100000"/>
              </a:lnSpc>
              <a:spcBef>
                <a:spcPts val="0"/>
              </a:spcBef>
            </a:pPr>
            <a:r>
              <a:rPr lang="en-US" sz="1800" b="1">
                <a:latin typeface="Arial"/>
                <a:cs typeface="Arial"/>
              </a:rPr>
              <a:t>Step 1</a:t>
            </a:r>
            <a:r>
              <a:rPr lang="en-US" sz="1800">
                <a:latin typeface="Arial"/>
                <a:cs typeface="Arial"/>
              </a:rPr>
              <a:t>: Post your image on the wall or other location in the room.</a:t>
            </a:r>
          </a:p>
          <a:p>
            <a:pPr marL="285750" indent="-285750">
              <a:lnSpc>
                <a:spcPct val="100000"/>
              </a:lnSpc>
              <a:spcBef>
                <a:spcPts val="0"/>
              </a:spcBef>
            </a:pPr>
            <a:r>
              <a:rPr lang="en-US" sz="1800" b="1">
                <a:latin typeface="Arial"/>
                <a:cs typeface="Arial"/>
              </a:rPr>
              <a:t>Step 2</a:t>
            </a:r>
            <a:r>
              <a:rPr lang="en-US" sz="1800">
                <a:latin typeface="Arial"/>
                <a:cs typeface="Arial"/>
              </a:rPr>
              <a:t>: Respond to reflection questions with post-its (1-2 words) &amp; place them on/next to the image. </a:t>
            </a:r>
          </a:p>
          <a:p>
            <a:pPr marL="285750" indent="-285750">
              <a:lnSpc>
                <a:spcPct val="100000"/>
              </a:lnSpc>
              <a:spcBef>
                <a:spcPts val="0"/>
              </a:spcBef>
            </a:pPr>
            <a:r>
              <a:rPr lang="en-US" sz="1800" b="1">
                <a:latin typeface="Arial"/>
                <a:cs typeface="Arial"/>
              </a:rPr>
              <a:t>Step 3</a:t>
            </a:r>
            <a:r>
              <a:rPr lang="en-US" sz="1800">
                <a:latin typeface="Arial"/>
                <a:cs typeface="Arial"/>
              </a:rPr>
              <a:t>: Everyone will examine the images &amp; responses during a 15-minute "gallery walk"</a:t>
            </a:r>
          </a:p>
          <a:p>
            <a:pPr marL="285750" indent="-285750">
              <a:lnSpc>
                <a:spcPct val="100000"/>
              </a:lnSpc>
              <a:spcBef>
                <a:spcPts val="0"/>
              </a:spcBef>
            </a:pPr>
            <a:r>
              <a:rPr lang="en-US" sz="1800" b="1">
                <a:latin typeface="Arial"/>
                <a:cs typeface="Arial"/>
              </a:rPr>
              <a:t>Step 4</a:t>
            </a:r>
            <a:r>
              <a:rPr lang="en-US" sz="1800">
                <a:latin typeface="Arial"/>
                <a:cs typeface="Arial"/>
              </a:rPr>
              <a:t>: Facilitate share out to identify common themes or values, principles, and relationships that describe the group ideas or perceptions of being healthy and well</a:t>
            </a:r>
          </a:p>
          <a:p>
            <a:pPr marL="0" indent="0">
              <a:lnSpc>
                <a:spcPct val="100000"/>
              </a:lnSpc>
              <a:spcBef>
                <a:spcPts val="0"/>
              </a:spcBef>
              <a:buNone/>
            </a:pPr>
            <a:endParaRPr lang="en-US" sz="2000" b="1">
              <a:latin typeface="Arial"/>
              <a:cs typeface="Arial"/>
            </a:endParaRPr>
          </a:p>
          <a:p>
            <a:pPr marL="0" indent="0">
              <a:lnSpc>
                <a:spcPct val="100000"/>
              </a:lnSpc>
              <a:spcBef>
                <a:spcPts val="0"/>
              </a:spcBef>
              <a:buNone/>
            </a:pPr>
            <a:r>
              <a:rPr lang="en-US" sz="2000" b="1" u="sng">
                <a:solidFill>
                  <a:srgbClr val="3DBFB4"/>
                </a:solidFill>
                <a:latin typeface="Arial"/>
                <a:ea typeface="Calibri"/>
                <a:cs typeface="Arial"/>
              </a:rPr>
              <a:t>Reflection questions: </a:t>
            </a:r>
          </a:p>
          <a:p>
            <a:pPr marL="0" indent="0">
              <a:lnSpc>
                <a:spcPct val="100000"/>
              </a:lnSpc>
              <a:spcBef>
                <a:spcPts val="0"/>
              </a:spcBef>
              <a:buNone/>
            </a:pPr>
            <a:r>
              <a:rPr lang="en-US" sz="2000" b="1">
                <a:solidFill>
                  <a:srgbClr val="3DBFB4"/>
                </a:solidFill>
                <a:latin typeface="Arial"/>
                <a:ea typeface="Calibri"/>
                <a:cs typeface="Arial"/>
              </a:rPr>
              <a:t>Refer to the handout for detailed questions</a:t>
            </a:r>
          </a:p>
          <a:p>
            <a:pPr>
              <a:lnSpc>
                <a:spcPct val="100000"/>
              </a:lnSpc>
              <a:spcBef>
                <a:spcPts val="0"/>
              </a:spcBef>
            </a:pPr>
            <a:endParaRPr lang="en-US" sz="1400">
              <a:latin typeface="Arial"/>
              <a:ea typeface="Calibri"/>
              <a:cs typeface="Arial"/>
            </a:endParaRPr>
          </a:p>
          <a:p>
            <a:endParaRPr lang="en-US">
              <a:latin typeface="Calibri" panose="020F0502020204030204"/>
              <a:ea typeface="Calibri"/>
              <a:cs typeface="Calibri"/>
            </a:endParaRPr>
          </a:p>
        </p:txBody>
      </p:sp>
      <p:sp>
        <p:nvSpPr>
          <p:cNvPr id="8" name="TextBox 7">
            <a:extLst>
              <a:ext uri="{FF2B5EF4-FFF2-40B4-BE49-F238E27FC236}">
                <a16:creationId xmlns:a16="http://schemas.microsoft.com/office/drawing/2014/main" id="{0BC1349E-52D8-0901-DB23-F31CA8A5DF0A}"/>
              </a:ext>
            </a:extLst>
          </p:cNvPr>
          <p:cNvSpPr txBox="1"/>
          <p:nvPr/>
        </p:nvSpPr>
        <p:spPr>
          <a:xfrm>
            <a:off x="10150085" y="1889991"/>
            <a:ext cx="20463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3DBFB4"/>
                </a:solidFill>
                <a:latin typeface="Arial"/>
              </a:rPr>
              <a:t>Refer to Module I,</a:t>
            </a:r>
            <a:endParaRPr lang="en-US" sz="1400">
              <a:solidFill>
                <a:srgbClr val="000000"/>
              </a:solidFill>
              <a:latin typeface="Calibri" panose="020F0502020204030204"/>
              <a:cs typeface="Calibri" panose="020F0502020204030204"/>
            </a:endParaRPr>
          </a:p>
          <a:p>
            <a:pPr algn="ctr"/>
            <a:r>
              <a:rPr lang="en-US" sz="1400" b="1">
                <a:solidFill>
                  <a:srgbClr val="3DBFB4"/>
                </a:solidFill>
                <a:latin typeface="Arial"/>
              </a:rPr>
              <a:t>Part 2 – A worksheet </a:t>
            </a:r>
            <a:endParaRPr lang="en-US" sz="1400" b="1">
              <a:solidFill>
                <a:srgbClr val="3DBFB4"/>
              </a:solidFill>
              <a:latin typeface="Arial"/>
              <a:cs typeface="Arial"/>
            </a:endParaRPr>
          </a:p>
        </p:txBody>
      </p:sp>
      <p:pic>
        <p:nvPicPr>
          <p:cNvPr id="6" name="Picture 5" descr="A purple circle with white and yellow crosses&#10;&#10;Description automatically generated">
            <a:extLst>
              <a:ext uri="{FF2B5EF4-FFF2-40B4-BE49-F238E27FC236}">
                <a16:creationId xmlns:a16="http://schemas.microsoft.com/office/drawing/2014/main" id="{13074A5E-90EC-6B46-E39F-7D462A0734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239" b="-4616"/>
          <a:stretch/>
        </p:blipFill>
        <p:spPr>
          <a:xfrm>
            <a:off x="9594679" y="1502671"/>
            <a:ext cx="778863" cy="767656"/>
          </a:xfrm>
          <a:prstGeom prst="rect">
            <a:avLst/>
          </a:prstGeom>
        </p:spPr>
      </p:pic>
    </p:spTree>
    <p:extLst>
      <p:ext uri="{BB962C8B-B14F-4D97-AF65-F5344CB8AC3E}">
        <p14:creationId xmlns:p14="http://schemas.microsoft.com/office/powerpoint/2010/main" val="80003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60CBF-F8FF-1A41-4008-87A8829C0CDE}"/>
              </a:ext>
              <a:ext uri="{C183D7F6-B498-43B3-948B-1728B52AA6E4}">
                <adec:decorative xmlns:adec="http://schemas.microsoft.com/office/drawing/2017/decorative" val="1"/>
              </a:ext>
            </a:extLst>
          </p:cNvPr>
          <p:cNvSpPr/>
          <p:nvPr/>
        </p:nvSpPr>
        <p:spPr>
          <a:xfrm>
            <a:off x="10000988" y="1681017"/>
            <a:ext cx="2088289" cy="744871"/>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2" name="Title 1">
            <a:extLst>
              <a:ext uri="{FF2B5EF4-FFF2-40B4-BE49-F238E27FC236}">
                <a16:creationId xmlns:a16="http://schemas.microsoft.com/office/drawing/2014/main" id="{F56EC061-C009-DC41-B5BE-A28D93E8B27B}"/>
              </a:ext>
            </a:extLst>
          </p:cNvPr>
          <p:cNvSpPr>
            <a:spLocks noGrp="1"/>
          </p:cNvSpPr>
          <p:nvPr>
            <p:ph type="title"/>
          </p:nvPr>
        </p:nvSpPr>
        <p:spPr/>
        <p:txBody>
          <a:bodyPr/>
          <a:lstStyle/>
          <a:p>
            <a:r>
              <a:rPr lang="en-US" b="1">
                <a:solidFill>
                  <a:srgbClr val="725689"/>
                </a:solidFill>
                <a:latin typeface="Franklin Gothic"/>
                <a:ea typeface="Calibri Light"/>
                <a:cs typeface="Calibri Light"/>
              </a:rPr>
              <a:t>Activity – Part 2: Identify Common Themes for Health and Wellness</a:t>
            </a:r>
          </a:p>
        </p:txBody>
      </p:sp>
      <p:sp>
        <p:nvSpPr>
          <p:cNvPr id="3" name="Content Placeholder 2">
            <a:extLst>
              <a:ext uri="{FF2B5EF4-FFF2-40B4-BE49-F238E27FC236}">
                <a16:creationId xmlns:a16="http://schemas.microsoft.com/office/drawing/2014/main" id="{157DFF01-70DE-A637-F7C1-85219C0C64C5}"/>
              </a:ext>
            </a:extLst>
          </p:cNvPr>
          <p:cNvSpPr>
            <a:spLocks noGrp="1"/>
          </p:cNvSpPr>
          <p:nvPr>
            <p:ph idx="1"/>
          </p:nvPr>
        </p:nvSpPr>
        <p:spPr>
          <a:xfrm>
            <a:off x="547437" y="1704086"/>
            <a:ext cx="9374066" cy="4872705"/>
          </a:xfrm>
        </p:spPr>
        <p:txBody>
          <a:bodyPr vert="horz" lIns="91440" tIns="45720" rIns="91440" bIns="45720" rtlCol="0" anchor="t">
            <a:noAutofit/>
          </a:bodyPr>
          <a:lstStyle/>
          <a:p>
            <a:pPr marL="0" indent="0">
              <a:lnSpc>
                <a:spcPct val="100000"/>
              </a:lnSpc>
              <a:spcBef>
                <a:spcPts val="0"/>
              </a:spcBef>
              <a:buNone/>
            </a:pPr>
            <a:r>
              <a:rPr lang="en-US" sz="2000" b="1">
                <a:solidFill>
                  <a:srgbClr val="3DBFB4"/>
                </a:solidFill>
                <a:latin typeface="Arial"/>
                <a:cs typeface="Arial"/>
              </a:rPr>
              <a:t>Part 2:</a:t>
            </a:r>
            <a:endParaRPr lang="en-US"/>
          </a:p>
          <a:p>
            <a:pPr marL="0" indent="0">
              <a:lnSpc>
                <a:spcPct val="100000"/>
              </a:lnSpc>
              <a:spcBef>
                <a:spcPts val="0"/>
              </a:spcBef>
              <a:buNone/>
            </a:pPr>
            <a:r>
              <a:rPr lang="en-US" sz="2000" b="1">
                <a:solidFill>
                  <a:srgbClr val="3DBFB4"/>
                </a:solidFill>
                <a:latin typeface="Arial"/>
                <a:cs typeface="Arial"/>
              </a:rPr>
              <a:t>B. Identify community themes for health and wellness from </a:t>
            </a:r>
          </a:p>
          <a:p>
            <a:pPr marL="0" indent="0">
              <a:lnSpc>
                <a:spcPct val="100000"/>
              </a:lnSpc>
              <a:spcBef>
                <a:spcPts val="0"/>
              </a:spcBef>
              <a:buNone/>
            </a:pPr>
            <a:r>
              <a:rPr lang="en-US" sz="2000" b="1" i="1">
                <a:solidFill>
                  <a:srgbClr val="3DBFB4"/>
                </a:solidFill>
                <a:latin typeface="Arial"/>
                <a:cs typeface="Arial"/>
              </a:rPr>
              <a:t>Our Stories, Our Journeys</a:t>
            </a:r>
            <a:r>
              <a:rPr lang="en-US" sz="2000" b="1">
                <a:solidFill>
                  <a:srgbClr val="3DBFB4"/>
                </a:solidFill>
                <a:latin typeface="Arial"/>
                <a:cs typeface="Arial"/>
              </a:rPr>
              <a:t> images</a:t>
            </a:r>
            <a:endParaRPr lang="en-US" sz="2000" b="1">
              <a:solidFill>
                <a:srgbClr val="3DBFB4"/>
              </a:solidFill>
              <a:latin typeface="Arial"/>
              <a:ea typeface="Calibri" panose="020F0502020204030204"/>
              <a:cs typeface="Arial"/>
            </a:endParaRPr>
          </a:p>
          <a:p>
            <a:pPr marL="0" indent="0">
              <a:lnSpc>
                <a:spcPct val="100000"/>
              </a:lnSpc>
              <a:spcBef>
                <a:spcPts val="0"/>
              </a:spcBef>
              <a:buNone/>
            </a:pPr>
            <a:endParaRPr lang="en-US" sz="2000" b="1">
              <a:solidFill>
                <a:srgbClr val="3DBFB4"/>
              </a:solidFill>
              <a:latin typeface="Arial"/>
              <a:cs typeface="Arial"/>
            </a:endParaRPr>
          </a:p>
          <a:p>
            <a:pPr marL="285750" indent="-285750">
              <a:lnSpc>
                <a:spcPct val="100000"/>
              </a:lnSpc>
              <a:spcBef>
                <a:spcPts val="0"/>
              </a:spcBef>
            </a:pPr>
            <a:r>
              <a:rPr lang="en-US" sz="1800" b="1">
                <a:latin typeface="Arial"/>
                <a:cs typeface="Arial"/>
              </a:rPr>
              <a:t>Step 1</a:t>
            </a:r>
            <a:r>
              <a:rPr lang="en-US" sz="1800">
                <a:latin typeface="Arial"/>
                <a:cs typeface="Arial"/>
              </a:rPr>
              <a:t>: Returning to the Trauma Coping Diagram</a:t>
            </a:r>
          </a:p>
          <a:p>
            <a:pPr marL="285750" indent="-285750">
              <a:lnSpc>
                <a:spcPct val="100000"/>
              </a:lnSpc>
              <a:spcBef>
                <a:spcPts val="0"/>
              </a:spcBef>
            </a:pPr>
            <a:r>
              <a:rPr lang="en-US" sz="1800" b="1">
                <a:latin typeface="Arial"/>
                <a:cs typeface="Arial"/>
              </a:rPr>
              <a:t>Step 2</a:t>
            </a:r>
            <a:r>
              <a:rPr lang="en-US" sz="1800">
                <a:latin typeface="Arial"/>
                <a:cs typeface="Arial"/>
              </a:rPr>
              <a:t>: Gallery Walk the images with post-its for 15 minutes</a:t>
            </a:r>
          </a:p>
          <a:p>
            <a:pPr marL="285750" indent="-285750">
              <a:lnSpc>
                <a:spcPct val="100000"/>
              </a:lnSpc>
              <a:spcBef>
                <a:spcPts val="0"/>
              </a:spcBef>
            </a:pPr>
            <a:r>
              <a:rPr lang="en-US" sz="1800" b="1">
                <a:latin typeface="Arial"/>
                <a:cs typeface="Arial"/>
              </a:rPr>
              <a:t>Step 3</a:t>
            </a:r>
            <a:r>
              <a:rPr lang="en-US" sz="1800">
                <a:latin typeface="Arial"/>
                <a:cs typeface="Arial"/>
              </a:rPr>
              <a:t>: Put 1-2 words for the types of health outcomes* depicted in the images</a:t>
            </a:r>
          </a:p>
          <a:p>
            <a:pPr marL="285750" indent="-285750">
              <a:lnSpc>
                <a:spcPct val="100000"/>
              </a:lnSpc>
              <a:spcBef>
                <a:spcPts val="0"/>
              </a:spcBef>
            </a:pPr>
            <a:r>
              <a:rPr lang="en-US" sz="1800" b="1">
                <a:latin typeface="Arial"/>
                <a:cs typeface="Arial"/>
              </a:rPr>
              <a:t>Step 4</a:t>
            </a:r>
            <a:r>
              <a:rPr lang="en-US" sz="1800">
                <a:latin typeface="Arial"/>
                <a:cs typeface="Arial"/>
              </a:rPr>
              <a:t>: Gather those post-its and put them in groups</a:t>
            </a:r>
          </a:p>
          <a:p>
            <a:pPr marL="285750" indent="-285750">
              <a:lnSpc>
                <a:spcPct val="100000"/>
              </a:lnSpc>
              <a:spcBef>
                <a:spcPts val="0"/>
              </a:spcBef>
            </a:pPr>
            <a:r>
              <a:rPr lang="en-US" sz="1800" b="1">
                <a:latin typeface="Arial"/>
                <a:cs typeface="Arial"/>
              </a:rPr>
              <a:t>Step 5: </a:t>
            </a:r>
            <a:r>
              <a:rPr lang="en-US" sz="1800">
                <a:latin typeface="Arial"/>
                <a:cs typeface="Arial"/>
              </a:rPr>
              <a:t>Review them for discussion of the groups</a:t>
            </a:r>
          </a:p>
          <a:p>
            <a:pPr marL="0" indent="0">
              <a:lnSpc>
                <a:spcPct val="100000"/>
              </a:lnSpc>
              <a:spcBef>
                <a:spcPts val="0"/>
              </a:spcBef>
              <a:buNone/>
            </a:pPr>
            <a:endParaRPr lang="en-US" sz="2000" b="1">
              <a:solidFill>
                <a:srgbClr val="000000"/>
              </a:solidFill>
              <a:latin typeface="Arial"/>
              <a:cs typeface="Arial"/>
            </a:endParaRPr>
          </a:p>
          <a:p>
            <a:pPr marL="0" indent="0">
              <a:lnSpc>
                <a:spcPct val="100000"/>
              </a:lnSpc>
              <a:spcBef>
                <a:spcPts val="0"/>
              </a:spcBef>
              <a:buNone/>
            </a:pPr>
            <a:r>
              <a:rPr lang="en-US" sz="2000" b="1" u="sng">
                <a:solidFill>
                  <a:srgbClr val="3DBFB4"/>
                </a:solidFill>
                <a:latin typeface="Arial"/>
                <a:cs typeface="Arial"/>
              </a:rPr>
              <a:t>Discussion: </a:t>
            </a:r>
          </a:p>
          <a:p>
            <a:pPr marL="342900" indent="-342900">
              <a:lnSpc>
                <a:spcPct val="100000"/>
              </a:lnSpc>
              <a:spcBef>
                <a:spcPts val="0"/>
              </a:spcBef>
            </a:pPr>
            <a:r>
              <a:rPr lang="en-US" sz="1800">
                <a:solidFill>
                  <a:srgbClr val="000000"/>
                </a:solidFill>
                <a:latin typeface="Arial"/>
                <a:cs typeface="Arial"/>
              </a:rPr>
              <a:t>What are the shared health outcomes? </a:t>
            </a:r>
            <a:endParaRPr lang="en-US" sz="2000">
              <a:solidFill>
                <a:srgbClr val="000000"/>
              </a:solidFill>
              <a:latin typeface="Arial"/>
              <a:cs typeface="Arial"/>
            </a:endParaRPr>
          </a:p>
          <a:p>
            <a:pPr marL="342900" indent="-342900">
              <a:lnSpc>
                <a:spcPct val="100000"/>
              </a:lnSpc>
              <a:spcBef>
                <a:spcPts val="0"/>
              </a:spcBef>
            </a:pPr>
            <a:r>
              <a:rPr lang="en-US" sz="1800">
                <a:latin typeface="Arial"/>
                <a:ea typeface="Calibri"/>
                <a:cs typeface="Arial"/>
              </a:rPr>
              <a:t>What are the influencers or factors that impact that health outcome? Focus on non-medical and non-individual behavior factors</a:t>
            </a:r>
          </a:p>
          <a:p>
            <a:pPr marL="342900" indent="-342900">
              <a:lnSpc>
                <a:spcPct val="100000"/>
              </a:lnSpc>
              <a:spcBef>
                <a:spcPts val="0"/>
              </a:spcBef>
            </a:pPr>
            <a:r>
              <a:rPr lang="en-US" sz="1800">
                <a:latin typeface="Arial"/>
                <a:ea typeface="Calibri"/>
                <a:cs typeface="Arial"/>
              </a:rPr>
              <a:t>What are the coping strategies presented? </a:t>
            </a:r>
          </a:p>
          <a:p>
            <a:pPr marL="342900" indent="-342900">
              <a:lnSpc>
                <a:spcPct val="100000"/>
              </a:lnSpc>
              <a:spcBef>
                <a:spcPts val="0"/>
              </a:spcBef>
            </a:pPr>
            <a:endParaRPr lang="en-US" sz="1400">
              <a:latin typeface="Arial"/>
              <a:ea typeface="Calibri"/>
              <a:cs typeface="Arial"/>
            </a:endParaRPr>
          </a:p>
          <a:p>
            <a:pPr marL="0" indent="0">
              <a:lnSpc>
                <a:spcPct val="100000"/>
              </a:lnSpc>
              <a:spcBef>
                <a:spcPts val="0"/>
              </a:spcBef>
              <a:buNone/>
            </a:pPr>
            <a:r>
              <a:rPr lang="en-US" sz="1400">
                <a:latin typeface="Arial"/>
                <a:ea typeface="Calibri"/>
                <a:cs typeface="Arial"/>
              </a:rPr>
              <a:t>*Health outcomes refer to spiritual, mental, and physical, as understood by your community/culture</a:t>
            </a:r>
          </a:p>
          <a:p>
            <a:pPr>
              <a:lnSpc>
                <a:spcPct val="100000"/>
              </a:lnSpc>
              <a:spcBef>
                <a:spcPts val="0"/>
              </a:spcBef>
            </a:pPr>
            <a:endParaRPr lang="en-US" sz="1400">
              <a:latin typeface="Arial"/>
              <a:ea typeface="Calibri"/>
              <a:cs typeface="Arial"/>
            </a:endParaRPr>
          </a:p>
          <a:p>
            <a:endParaRPr lang="en-US">
              <a:latin typeface="Calibri" panose="020F0502020204030204"/>
              <a:ea typeface="Calibri"/>
              <a:cs typeface="Calibri"/>
            </a:endParaRPr>
          </a:p>
        </p:txBody>
      </p:sp>
      <p:sp>
        <p:nvSpPr>
          <p:cNvPr id="9" name="TextBox 8">
            <a:extLst>
              <a:ext uri="{FF2B5EF4-FFF2-40B4-BE49-F238E27FC236}">
                <a16:creationId xmlns:a16="http://schemas.microsoft.com/office/drawing/2014/main" id="{473302BB-F1EF-98F6-DF8D-D8C606F1F13B}"/>
              </a:ext>
            </a:extLst>
          </p:cNvPr>
          <p:cNvSpPr txBox="1"/>
          <p:nvPr/>
        </p:nvSpPr>
        <p:spPr>
          <a:xfrm>
            <a:off x="9919176" y="1866900"/>
            <a:ext cx="24966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3DBFB4"/>
                </a:solidFill>
                <a:latin typeface="Arial"/>
              </a:rPr>
              <a:t>Refer to Module I,</a:t>
            </a:r>
            <a:endParaRPr lang="en-US" sz="1400">
              <a:solidFill>
                <a:srgbClr val="000000"/>
              </a:solidFill>
              <a:latin typeface="Calibri" panose="020F0502020204030204"/>
              <a:cs typeface="Calibri" panose="020F0502020204030204"/>
            </a:endParaRPr>
          </a:p>
          <a:p>
            <a:pPr algn="ctr"/>
            <a:r>
              <a:rPr lang="en-US" sz="1400" b="1">
                <a:solidFill>
                  <a:srgbClr val="3DBFB4"/>
                </a:solidFill>
                <a:latin typeface="Arial"/>
              </a:rPr>
              <a:t>Part 2 – B worksheet </a:t>
            </a:r>
            <a:endParaRPr lang="en-US" sz="1400" b="1">
              <a:solidFill>
                <a:srgbClr val="3DBFB4"/>
              </a:solidFill>
              <a:latin typeface="Arial"/>
              <a:cs typeface="Arial"/>
            </a:endParaRPr>
          </a:p>
        </p:txBody>
      </p:sp>
      <p:pic>
        <p:nvPicPr>
          <p:cNvPr id="6" name="Picture 5" descr="A purple circle with white and yellow crosses&#10;&#10;Description automatically generated">
            <a:extLst>
              <a:ext uri="{FF2B5EF4-FFF2-40B4-BE49-F238E27FC236}">
                <a16:creationId xmlns:a16="http://schemas.microsoft.com/office/drawing/2014/main" id="{7AF72822-7F51-2781-18E3-F89FE4FB5F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239" b="-4616"/>
          <a:stretch/>
        </p:blipFill>
        <p:spPr>
          <a:xfrm>
            <a:off x="9536952" y="1479580"/>
            <a:ext cx="778863" cy="767656"/>
          </a:xfrm>
          <a:prstGeom prst="rect">
            <a:avLst/>
          </a:prstGeom>
        </p:spPr>
      </p:pic>
    </p:spTree>
    <p:extLst>
      <p:ext uri="{BB962C8B-B14F-4D97-AF65-F5344CB8AC3E}">
        <p14:creationId xmlns:p14="http://schemas.microsoft.com/office/powerpoint/2010/main" val="286999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365125"/>
            <a:ext cx="10803147" cy="1325563"/>
          </a:xfrm>
        </p:spPr>
        <p:txBody>
          <a:bodyPr/>
          <a:lstStyle/>
          <a:p>
            <a:pPr algn="ctr"/>
            <a:r>
              <a:rPr lang="en-US" b="1">
                <a:solidFill>
                  <a:srgbClr val="725689"/>
                </a:solidFill>
                <a:latin typeface="Franklin Gothic"/>
                <a:ea typeface="Calibri Light"/>
                <a:cs typeface="Calibri Light"/>
              </a:rPr>
              <a:t>Activity – Part 2: Identify Common Themes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7178225" y="6103718"/>
            <a:ext cx="4703532" cy="5909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a:latin typeface="Arial"/>
                <a:ea typeface="Calibri" panose="020F0502020204030204"/>
                <a:cs typeface="Arial"/>
              </a:rPr>
              <a:t>Photo Caption: Seven Directions, UW (Raymond, 2022)</a:t>
            </a:r>
            <a:endParaRPr lang="en-US" sz="1800">
              <a:ea typeface="Calibri" panose="020F0502020204030204"/>
              <a:cs typeface="Calibri" panose="020F0502020204030204"/>
            </a:endParaRPr>
          </a:p>
          <a:p>
            <a:pPr algn="ctr">
              <a:lnSpc>
                <a:spcPct val="100000"/>
              </a:lnSpc>
              <a:spcBef>
                <a:spcPts val="0"/>
              </a:spcBef>
              <a:buFont typeface="Arial"/>
              <a:buChar char="•"/>
            </a:pPr>
            <a:endParaRPr lang="en-US" sz="2000">
              <a:latin typeface="Arial"/>
              <a:ea typeface="Calibri" panose="020F0502020204030204"/>
              <a:cs typeface="Arial"/>
            </a:endParaRPr>
          </a:p>
          <a:p>
            <a:pPr algn="ctr">
              <a:lnSpc>
                <a:spcPct val="100000"/>
              </a:lnSpc>
              <a:spcBef>
                <a:spcPts val="0"/>
              </a:spcBef>
              <a:buFont typeface="Arial"/>
              <a:buChar char="•"/>
            </a:pPr>
            <a:endParaRPr lang="en-US">
              <a:latin typeface="Arial"/>
              <a:ea typeface="Calibri" panose="020F0502020204030204"/>
              <a:cs typeface="Arial"/>
            </a:endParaRPr>
          </a:p>
          <a:p>
            <a:pPr marL="0" indent="0" algn="ctr">
              <a:lnSpc>
                <a:spcPct val="100000"/>
              </a:lnSpc>
              <a:spcBef>
                <a:spcPts val="0"/>
              </a:spcBef>
              <a:buNone/>
            </a:pPr>
            <a:endParaRPr lang="en-US" sz="2400">
              <a:latin typeface="Arial"/>
              <a:ea typeface="Calibri" panose="020F0502020204030204"/>
              <a:cs typeface="Arial"/>
            </a:endParaRPr>
          </a:p>
          <a:p>
            <a:pPr marL="0" indent="0" algn="ctr">
              <a:buNone/>
            </a:pPr>
            <a:endParaRPr lang="en-US" sz="2000">
              <a:latin typeface="Arial"/>
              <a:ea typeface="Calibri" panose="020F0502020204030204"/>
              <a:cs typeface="Arial"/>
            </a:endParaRPr>
          </a:p>
        </p:txBody>
      </p:sp>
      <p:pic>
        <p:nvPicPr>
          <p:cNvPr id="3" name="Picture 2" descr="Example of graphic recording image from a community conversation around influences and drivers of health. ">
            <a:extLst>
              <a:ext uri="{FF2B5EF4-FFF2-40B4-BE49-F238E27FC236}">
                <a16:creationId xmlns:a16="http://schemas.microsoft.com/office/drawing/2014/main" id="{E8B778F2-09FE-8618-DF49-8A1B7C379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2764" y="2521065"/>
            <a:ext cx="4685366" cy="3390768"/>
          </a:xfrm>
          <a:prstGeom prst="rect">
            <a:avLst/>
          </a:prstGeom>
        </p:spPr>
      </p:pic>
      <p:sp>
        <p:nvSpPr>
          <p:cNvPr id="4" name="TextBox 3">
            <a:extLst>
              <a:ext uri="{FF2B5EF4-FFF2-40B4-BE49-F238E27FC236}">
                <a16:creationId xmlns:a16="http://schemas.microsoft.com/office/drawing/2014/main" id="{7A14B8EB-74BE-BAC6-623C-E362F32019E3}"/>
              </a:ext>
            </a:extLst>
          </p:cNvPr>
          <p:cNvSpPr txBox="1"/>
          <p:nvPr/>
        </p:nvSpPr>
        <p:spPr>
          <a:xfrm>
            <a:off x="622847" y="1659604"/>
            <a:ext cx="6259985" cy="4478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b="1" baseline="0">
                <a:solidFill>
                  <a:srgbClr val="3DBFB4"/>
                </a:solidFill>
                <a:latin typeface="Arial"/>
                <a:ea typeface="Segoe UI"/>
                <a:cs typeface="Segoe UI"/>
              </a:rPr>
              <a:t>Part 2</a:t>
            </a:r>
            <a:r>
              <a:rPr lang="en-US" b="1">
                <a:solidFill>
                  <a:srgbClr val="3DBFB4"/>
                </a:solidFill>
                <a:latin typeface="Arial"/>
                <a:ea typeface="Segoe UI"/>
                <a:cs typeface="Segoe UI"/>
              </a:rPr>
              <a:t>​</a:t>
            </a:r>
          </a:p>
          <a:p>
            <a:pPr rtl="0"/>
            <a:r>
              <a:rPr lang="en-US" b="1" baseline="0">
                <a:solidFill>
                  <a:srgbClr val="3DBFB4"/>
                </a:solidFill>
                <a:latin typeface="Arial"/>
                <a:ea typeface="Segoe UI"/>
                <a:cs typeface="Segoe UI"/>
              </a:rPr>
              <a:t>C. Create </a:t>
            </a:r>
            <a:r>
              <a:rPr lang="en-US" b="1">
                <a:solidFill>
                  <a:srgbClr val="3DBFB4"/>
                </a:solidFill>
                <a:latin typeface="Arial"/>
                <a:ea typeface="Segoe UI"/>
                <a:cs typeface="Segoe UI"/>
              </a:rPr>
              <a:t>an</a:t>
            </a:r>
            <a:r>
              <a:rPr lang="en-US" b="1" baseline="0">
                <a:solidFill>
                  <a:srgbClr val="3DBFB4"/>
                </a:solidFill>
                <a:latin typeface="Arial"/>
                <a:ea typeface="Segoe UI"/>
                <a:cs typeface="Segoe UI"/>
              </a:rPr>
              <a:t> image for the community</a:t>
            </a:r>
            <a:endParaRPr lang="en-US" b="1">
              <a:solidFill>
                <a:srgbClr val="3DBFB4"/>
              </a:solidFill>
              <a:latin typeface="Arial"/>
              <a:ea typeface="Segoe UI"/>
              <a:cs typeface="Segoe UI"/>
            </a:endParaRPr>
          </a:p>
          <a:p>
            <a:pPr rtl="0"/>
            <a:r>
              <a:rPr lang="en-US" sz="1600">
                <a:solidFill>
                  <a:srgbClr val="808080"/>
                </a:solidFill>
                <a:latin typeface="Arial"/>
                <a:ea typeface="Segoe UI"/>
                <a:cs typeface="Segoe UI"/>
              </a:rPr>
              <a:t>​</a:t>
            </a:r>
          </a:p>
          <a:p>
            <a:pPr>
              <a:spcAft>
                <a:spcPts val="600"/>
              </a:spcAft>
            </a:pPr>
            <a:r>
              <a:rPr lang="en-US" sz="1600" b="1" baseline="0">
                <a:latin typeface="Arial"/>
                <a:ea typeface="Segoe UI"/>
                <a:cs typeface="Segoe UI"/>
              </a:rPr>
              <a:t>Step 1</a:t>
            </a:r>
            <a:r>
              <a:rPr lang="en-US" sz="1600" baseline="0">
                <a:latin typeface="Arial"/>
                <a:ea typeface="Segoe UI"/>
                <a:cs typeface="Segoe UI"/>
              </a:rPr>
              <a:t>:  Complete individual</a:t>
            </a:r>
            <a:r>
              <a:rPr lang="en-US" sz="1600" i="1" baseline="0">
                <a:latin typeface="Arial"/>
                <a:ea typeface="Segoe UI"/>
                <a:cs typeface="Segoe UI"/>
              </a:rPr>
              <a:t> Our Stories, Our Journeys</a:t>
            </a:r>
            <a:r>
              <a:rPr lang="en-US" sz="1600" i="1">
                <a:latin typeface="Arial"/>
                <a:ea typeface="Segoe UI"/>
                <a:cs typeface="Segoe UI"/>
              </a:rPr>
              <a:t> </a:t>
            </a:r>
            <a:r>
              <a:rPr lang="en-US" sz="1600">
                <a:latin typeface="Arial"/>
                <a:ea typeface="Segoe UI"/>
                <a:cs typeface="Segoe UI"/>
              </a:rPr>
              <a:t>activity </a:t>
            </a:r>
            <a:r>
              <a:rPr lang="en-US" sz="1600" baseline="0">
                <a:latin typeface="Arial"/>
                <a:ea typeface="Segoe UI"/>
                <a:cs typeface="Segoe UI"/>
              </a:rPr>
              <a:t>and reflect on the questions</a:t>
            </a:r>
            <a:r>
              <a:rPr lang="en-US" sz="1600">
                <a:latin typeface="Arial"/>
                <a:ea typeface="Segoe UI"/>
                <a:cs typeface="Segoe UI"/>
              </a:rPr>
              <a:t>​</a:t>
            </a:r>
          </a:p>
          <a:p>
            <a:pPr rtl="0">
              <a:spcAft>
                <a:spcPts val="600"/>
              </a:spcAft>
            </a:pPr>
            <a:r>
              <a:rPr lang="en-US" sz="1600" b="1" baseline="0">
                <a:latin typeface="Arial"/>
                <a:ea typeface="Segoe UI"/>
                <a:cs typeface="Segoe UI"/>
              </a:rPr>
              <a:t>Step 2</a:t>
            </a:r>
            <a:r>
              <a:rPr lang="en-US" sz="1600" baseline="0">
                <a:latin typeface="Arial"/>
                <a:ea typeface="Segoe UI"/>
                <a:cs typeface="Segoe UI"/>
              </a:rPr>
              <a:t>:  Bring reflections and images (optional) to group meeting</a:t>
            </a:r>
            <a:r>
              <a:rPr lang="en-US" sz="1600">
                <a:latin typeface="Arial"/>
                <a:ea typeface="Segoe UI"/>
                <a:cs typeface="Segoe UI"/>
              </a:rPr>
              <a:t>​</a:t>
            </a:r>
          </a:p>
          <a:p>
            <a:pPr rtl="0">
              <a:spcAft>
                <a:spcPts val="600"/>
              </a:spcAft>
            </a:pPr>
            <a:r>
              <a:rPr lang="en-US" sz="1600" b="1" baseline="0">
                <a:latin typeface="Arial"/>
                <a:ea typeface="Segoe UI"/>
                <a:cs typeface="Segoe UI"/>
              </a:rPr>
              <a:t>Step 3</a:t>
            </a:r>
            <a:r>
              <a:rPr lang="en-US" sz="1600" baseline="0">
                <a:latin typeface="Arial"/>
                <a:ea typeface="Segoe UI"/>
                <a:cs typeface="Segoe UI"/>
              </a:rPr>
              <a:t>:  Share out images and reflections (optional)</a:t>
            </a:r>
            <a:r>
              <a:rPr lang="en-US" sz="1600">
                <a:latin typeface="Arial"/>
                <a:ea typeface="Segoe UI"/>
                <a:cs typeface="Segoe UI"/>
              </a:rPr>
              <a:t>​</a:t>
            </a:r>
          </a:p>
          <a:p>
            <a:pPr rtl="0">
              <a:spcAft>
                <a:spcPts val="600"/>
              </a:spcAft>
            </a:pPr>
            <a:r>
              <a:rPr lang="en-US" sz="1600" b="1" baseline="0" dirty="0">
                <a:latin typeface="Arial"/>
                <a:ea typeface="Segoe UI"/>
                <a:cs typeface="Segoe UI"/>
              </a:rPr>
              <a:t>Step 4</a:t>
            </a:r>
            <a:r>
              <a:rPr lang="en-US" sz="1600" baseline="0" dirty="0">
                <a:latin typeface="Arial"/>
                <a:ea typeface="Segoe UI"/>
                <a:cs typeface="Segoe UI"/>
              </a:rPr>
              <a:t>:  Share stories about the community health </a:t>
            </a:r>
            <a:r>
              <a:rPr lang="en-US" sz="1600" baseline="0">
                <a:latin typeface="Arial"/>
                <a:ea typeface="Segoe UI"/>
                <a:cs typeface="Segoe UI"/>
              </a:rPr>
              <a:t>priorities, </a:t>
            </a:r>
            <a:r>
              <a:rPr lang="en-US" sz="1600">
                <a:latin typeface="Arial"/>
                <a:ea typeface="Segoe UI"/>
                <a:cs typeface="Segoe UI"/>
              </a:rPr>
              <a:t>ensuring</a:t>
            </a:r>
            <a:r>
              <a:rPr lang="en-US" sz="1600" baseline="0">
                <a:latin typeface="Arial"/>
                <a:ea typeface="Segoe UI"/>
                <a:cs typeface="Segoe UI"/>
              </a:rPr>
              <a:t> everyone is </a:t>
            </a:r>
            <a:r>
              <a:rPr lang="en-US" sz="1600">
                <a:latin typeface="Arial"/>
                <a:ea typeface="Segoe UI"/>
                <a:cs typeface="Segoe UI"/>
              </a:rPr>
              <a:t>welcome</a:t>
            </a:r>
            <a:r>
              <a:rPr lang="en-US" sz="1600" baseline="0">
                <a:latin typeface="Arial"/>
                <a:ea typeface="Segoe UI"/>
                <a:cs typeface="Segoe UI"/>
              </a:rPr>
              <a:t> and has a chance to </a:t>
            </a:r>
            <a:r>
              <a:rPr lang="en-US" sz="1600" baseline="0" dirty="0">
                <a:latin typeface="Arial"/>
                <a:ea typeface="Segoe UI"/>
                <a:cs typeface="Segoe UI"/>
              </a:rPr>
              <a:t>share their stories growing up, living, and aspiration for community health and wellness</a:t>
            </a:r>
            <a:r>
              <a:rPr lang="en-US" sz="1600" dirty="0">
                <a:latin typeface="Arial"/>
                <a:ea typeface="Segoe UI"/>
                <a:cs typeface="Segoe UI"/>
              </a:rPr>
              <a:t>.</a:t>
            </a:r>
          </a:p>
          <a:p>
            <a:pPr rtl="0">
              <a:spcAft>
                <a:spcPts val="600"/>
              </a:spcAft>
            </a:pPr>
            <a:r>
              <a:rPr lang="en-US" sz="1600" b="1" baseline="0">
                <a:latin typeface="Arial"/>
                <a:ea typeface="Segoe UI"/>
                <a:cs typeface="Segoe UI"/>
              </a:rPr>
              <a:t>Step 5</a:t>
            </a:r>
            <a:r>
              <a:rPr lang="en-US" sz="1600" baseline="0">
                <a:latin typeface="Arial"/>
                <a:ea typeface="Segoe UI"/>
                <a:cs typeface="Segoe UI"/>
              </a:rPr>
              <a:t>:  Invite a graphic notetaker or record and send for graphic image making (refer to image on right) </a:t>
            </a:r>
            <a:r>
              <a:rPr lang="en-US" sz="1600">
                <a:latin typeface="Arial"/>
                <a:ea typeface="Segoe UI"/>
                <a:cs typeface="Segoe UI"/>
              </a:rPr>
              <a:t>​</a:t>
            </a:r>
          </a:p>
          <a:p>
            <a:pPr rtl="0">
              <a:spcAft>
                <a:spcPts val="600"/>
              </a:spcAft>
            </a:pPr>
            <a:r>
              <a:rPr lang="en-US" sz="1600" b="1" baseline="0">
                <a:latin typeface="Arial"/>
                <a:ea typeface="Segoe UI"/>
                <a:cs typeface="Segoe UI"/>
              </a:rPr>
              <a:t>Step 6</a:t>
            </a:r>
            <a:r>
              <a:rPr lang="en-US" sz="1600" baseline="0">
                <a:latin typeface="Arial"/>
                <a:ea typeface="Segoe UI"/>
                <a:cs typeface="Segoe UI"/>
              </a:rPr>
              <a:t>:   Identify influences from individual to federal, historic and contemporary, on the conditions in which community members are living, praying, nurturing their children and relatives, and working.</a:t>
            </a:r>
            <a:r>
              <a:rPr lang="en-US" sz="1600" baseline="0" dirty="0">
                <a:solidFill>
                  <a:srgbClr val="353864"/>
                </a:solidFill>
                <a:latin typeface="Arial"/>
                <a:ea typeface="Segoe UI"/>
                <a:cs typeface="Segoe UI"/>
              </a:rPr>
              <a:t> </a:t>
            </a:r>
            <a:endParaRPr lang="en-US" sz="1600" dirty="0">
              <a:cs typeface="Calibri" panose="020F0502020204030204"/>
            </a:endParaRPr>
          </a:p>
        </p:txBody>
      </p:sp>
      <p:sp>
        <p:nvSpPr>
          <p:cNvPr id="9" name="Rectangle 8">
            <a:extLst>
              <a:ext uri="{FF2B5EF4-FFF2-40B4-BE49-F238E27FC236}">
                <a16:creationId xmlns:a16="http://schemas.microsoft.com/office/drawing/2014/main" id="{861C6799-0A2C-F36B-80BD-B998B953F0D5}"/>
              </a:ext>
              <a:ext uri="{C183D7F6-B498-43B3-948B-1728B52AA6E4}">
                <adec:decorative xmlns:adec="http://schemas.microsoft.com/office/drawing/2017/decorative" val="1"/>
              </a:ext>
            </a:extLst>
          </p:cNvPr>
          <p:cNvSpPr/>
          <p:nvPr/>
        </p:nvSpPr>
        <p:spPr>
          <a:xfrm>
            <a:off x="10013083" y="1542472"/>
            <a:ext cx="2088289" cy="837233"/>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11" name="TextBox 10">
            <a:extLst>
              <a:ext uri="{FF2B5EF4-FFF2-40B4-BE49-F238E27FC236}">
                <a16:creationId xmlns:a16="http://schemas.microsoft.com/office/drawing/2014/main" id="{C9B84D02-2ACA-F887-77E1-E7A32BBD7572}"/>
              </a:ext>
            </a:extLst>
          </p:cNvPr>
          <p:cNvSpPr txBox="1"/>
          <p:nvPr/>
        </p:nvSpPr>
        <p:spPr>
          <a:xfrm>
            <a:off x="9884539" y="1635991"/>
            <a:ext cx="249667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a:solidFill>
                  <a:srgbClr val="3DBFB4"/>
                </a:solidFill>
                <a:latin typeface="Arial"/>
                <a:cs typeface="Arial"/>
              </a:rPr>
              <a:t>Alternative Activity:</a:t>
            </a:r>
          </a:p>
          <a:p>
            <a:pPr algn="ctr"/>
            <a:r>
              <a:rPr lang="en-US" sz="1400" b="1">
                <a:solidFill>
                  <a:srgbClr val="3DBFB4"/>
                </a:solidFill>
                <a:latin typeface="Arial"/>
              </a:rPr>
              <a:t>Refer to Module I,</a:t>
            </a:r>
            <a:endParaRPr lang="en-US" sz="1400">
              <a:solidFill>
                <a:srgbClr val="000000"/>
              </a:solidFill>
              <a:latin typeface="Calibri" panose="020F0502020204030204"/>
              <a:cs typeface="Calibri" panose="020F0502020204030204"/>
            </a:endParaRPr>
          </a:p>
          <a:p>
            <a:pPr algn="ctr"/>
            <a:r>
              <a:rPr lang="en-US" sz="1400" b="1">
                <a:solidFill>
                  <a:srgbClr val="3DBFB4"/>
                </a:solidFill>
                <a:latin typeface="Arial"/>
              </a:rPr>
              <a:t>Part 2 – C worksheet </a:t>
            </a:r>
            <a:endParaRPr lang="en-US" sz="1400" b="1">
              <a:solidFill>
                <a:srgbClr val="3DBFB4"/>
              </a:solidFill>
              <a:latin typeface="Arial"/>
              <a:cs typeface="Arial"/>
            </a:endParaRPr>
          </a:p>
        </p:txBody>
      </p:sp>
      <p:pic>
        <p:nvPicPr>
          <p:cNvPr id="7" name="Picture 6" descr="A purple circle with white and yellow crosses&#10;&#10;Description automatically generated">
            <a:extLst>
              <a:ext uri="{FF2B5EF4-FFF2-40B4-BE49-F238E27FC236}">
                <a16:creationId xmlns:a16="http://schemas.microsoft.com/office/drawing/2014/main" id="{9ABBBE40-D6BB-6709-6450-A70DA72B3A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239" b="-4616"/>
          <a:stretch/>
        </p:blipFill>
        <p:spPr>
          <a:xfrm>
            <a:off x="9502316" y="1421853"/>
            <a:ext cx="778863" cy="767656"/>
          </a:xfrm>
          <a:prstGeom prst="rect">
            <a:avLst/>
          </a:prstGeom>
        </p:spPr>
      </p:pic>
    </p:spTree>
    <p:extLst>
      <p:ext uri="{BB962C8B-B14F-4D97-AF65-F5344CB8AC3E}">
        <p14:creationId xmlns:p14="http://schemas.microsoft.com/office/powerpoint/2010/main" val="42088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6D7-D91C-DFF7-8B63-FD7CC3EA6261}"/>
              </a:ext>
            </a:extLst>
          </p:cNvPr>
          <p:cNvSpPr>
            <a:spLocks noGrp="1"/>
          </p:cNvSpPr>
          <p:nvPr>
            <p:ph type="title"/>
          </p:nvPr>
        </p:nvSpPr>
        <p:spPr/>
        <p:txBody>
          <a:bodyPr/>
          <a:lstStyle/>
          <a:p>
            <a:r>
              <a:rPr lang="en-US" b="1">
                <a:solidFill>
                  <a:srgbClr val="725689"/>
                </a:solidFill>
                <a:latin typeface="Franklin Gothic"/>
                <a:ea typeface="Calibri Light"/>
                <a:cs typeface="Calibri Light"/>
              </a:rPr>
              <a:t>Post-Module Reflection</a:t>
            </a:r>
          </a:p>
        </p:txBody>
      </p:sp>
      <p:sp>
        <p:nvSpPr>
          <p:cNvPr id="3" name="Content Placeholder 2">
            <a:extLst>
              <a:ext uri="{FF2B5EF4-FFF2-40B4-BE49-F238E27FC236}">
                <a16:creationId xmlns:a16="http://schemas.microsoft.com/office/drawing/2014/main" id="{FAEE64EB-5045-E8A8-5E74-5D1C338123A7}"/>
              </a:ext>
            </a:extLst>
          </p:cNvPr>
          <p:cNvSpPr>
            <a:spLocks noGrp="1"/>
          </p:cNvSpPr>
          <p:nvPr>
            <p:ph idx="1"/>
          </p:nvPr>
        </p:nvSpPr>
        <p:spPr>
          <a:xfrm>
            <a:off x="838200" y="1825625"/>
            <a:ext cx="10515600" cy="3260858"/>
          </a:xfrm>
        </p:spPr>
        <p:txBody>
          <a:bodyPr vert="horz" lIns="91440" tIns="45720" rIns="91440" bIns="45720" rtlCol="0" anchor="t">
            <a:normAutofit/>
          </a:bodyPr>
          <a:lstStyle/>
          <a:p>
            <a:pPr marL="342900" indent="-342900">
              <a:spcBef>
                <a:spcPts val="0"/>
              </a:spcBef>
            </a:pPr>
            <a:r>
              <a:rPr lang="en-US" sz="2400">
                <a:latin typeface="Arial"/>
                <a:ea typeface="Calibri" panose="020F0502020204030204"/>
                <a:cs typeface="Arial"/>
              </a:rPr>
              <a:t>What were your thoughts about participating in the Our Stories, Our Journeys (adapted River of Life) exercise?</a:t>
            </a:r>
            <a:endParaRPr lang="en-US" sz="2400">
              <a:latin typeface="Arial"/>
              <a:cs typeface="Arial"/>
            </a:endParaRPr>
          </a:p>
          <a:p>
            <a:pPr marL="342900" indent="-342900">
              <a:spcBef>
                <a:spcPts val="0"/>
              </a:spcBef>
            </a:pPr>
            <a:endParaRPr lang="en-US" sz="2400">
              <a:latin typeface="Arial"/>
              <a:ea typeface="Calibri" panose="020F0502020204030204"/>
              <a:cs typeface="Arial"/>
            </a:endParaRPr>
          </a:p>
          <a:p>
            <a:pPr marL="342900" indent="-342900">
              <a:spcBef>
                <a:spcPts val="0"/>
              </a:spcBef>
            </a:pPr>
            <a:r>
              <a:rPr lang="en-US" sz="2400">
                <a:latin typeface="Arial"/>
                <a:ea typeface="Calibri" panose="020F0502020204030204"/>
                <a:cs typeface="Calibri" panose="020F0502020204030204"/>
              </a:rPr>
              <a:t>How has your perspective shifted </a:t>
            </a:r>
            <a:r>
              <a:rPr lang="en-US" sz="2400" b="1" u="sng">
                <a:latin typeface="Arial"/>
                <a:ea typeface="Calibri" panose="020F0502020204030204"/>
                <a:cs typeface="Calibri" panose="020F0502020204030204"/>
              </a:rPr>
              <a:t>AFTER</a:t>
            </a:r>
            <a:r>
              <a:rPr lang="en-US" sz="2400">
                <a:latin typeface="Arial"/>
                <a:ea typeface="Calibri" panose="020F0502020204030204"/>
                <a:cs typeface="Calibri" panose="020F0502020204030204"/>
              </a:rPr>
              <a:t> this module, if at all? </a:t>
            </a:r>
            <a:endParaRPr lang="en-US" sz="2400">
              <a:latin typeface="Arial"/>
              <a:cs typeface="Arial"/>
            </a:endParaRPr>
          </a:p>
          <a:p>
            <a:pPr marL="342900" indent="-342900">
              <a:spcBef>
                <a:spcPts val="0"/>
              </a:spcBef>
            </a:pPr>
            <a:endParaRPr lang="en-US" sz="2400">
              <a:latin typeface="Arial"/>
              <a:ea typeface="Calibri" panose="020F0502020204030204"/>
              <a:cs typeface="Calibri"/>
            </a:endParaRPr>
          </a:p>
          <a:p>
            <a:pPr marL="342900" indent="-342900">
              <a:spcBef>
                <a:spcPts val="0"/>
              </a:spcBef>
            </a:pPr>
            <a:r>
              <a:rPr lang="en-US" sz="2400">
                <a:latin typeface="Arial"/>
                <a:ea typeface="Calibri" panose="020F0502020204030204"/>
                <a:cs typeface="Calibri"/>
              </a:rPr>
              <a:t>How will you apply this information to your current work? </a:t>
            </a:r>
          </a:p>
          <a:p>
            <a:pPr marL="342900" indent="-342900">
              <a:spcBef>
                <a:spcPts val="0"/>
              </a:spcBef>
            </a:pPr>
            <a:endParaRPr lang="en-US" sz="2400">
              <a:latin typeface="Arial"/>
              <a:ea typeface="Calibri" panose="020F0502020204030204"/>
              <a:cs typeface="Calibri"/>
            </a:endParaRPr>
          </a:p>
          <a:p>
            <a:pPr marL="342900" indent="-342900">
              <a:spcBef>
                <a:spcPts val="0"/>
              </a:spcBef>
            </a:pPr>
            <a:r>
              <a:rPr lang="en-US" sz="2400">
                <a:latin typeface="Arial"/>
                <a:ea typeface="Calibri" panose="020F0502020204030204"/>
                <a:cs typeface="Calibri"/>
              </a:rPr>
              <a:t>Can you identify some things you will do differently after participating in this module?</a:t>
            </a:r>
            <a:r>
              <a:rPr lang="en-US" sz="2000">
                <a:latin typeface="Arial"/>
                <a:ea typeface="Calibri" panose="020F0502020204030204"/>
                <a:cs typeface="Calibri"/>
              </a:rPr>
              <a:t> </a:t>
            </a:r>
          </a:p>
          <a:p>
            <a:pPr marL="342900" indent="-342900"/>
            <a:endParaRPr lang="en-US" sz="2000">
              <a:latin typeface="Arial"/>
              <a:ea typeface="Calibri" panose="020F0502020204030204"/>
              <a:cs typeface="Arial"/>
            </a:endParaRPr>
          </a:p>
        </p:txBody>
      </p:sp>
    </p:spTree>
    <p:extLst>
      <p:ext uri="{BB962C8B-B14F-4D97-AF65-F5344CB8AC3E}">
        <p14:creationId xmlns:p14="http://schemas.microsoft.com/office/powerpoint/2010/main" val="2046430731"/>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3B16-37E2-4942-6198-673A6F4D3026}"/>
              </a:ext>
            </a:extLst>
          </p:cNvPr>
          <p:cNvSpPr>
            <a:spLocks noGrp="1"/>
          </p:cNvSpPr>
          <p:nvPr>
            <p:ph type="title"/>
          </p:nvPr>
        </p:nvSpPr>
        <p:spPr/>
        <p:txBody>
          <a:bodyPr/>
          <a:lstStyle/>
          <a:p>
            <a:r>
              <a:rPr lang="en-US" b="1">
                <a:solidFill>
                  <a:srgbClr val="725689"/>
                </a:solidFill>
                <a:latin typeface="Franklin Gothic"/>
                <a:ea typeface="Calibri Light"/>
                <a:cs typeface="Calibri Light"/>
              </a:rPr>
              <a:t>Summary</a:t>
            </a:r>
            <a:endParaRPr lang="en-US">
              <a:solidFill>
                <a:srgbClr val="725689"/>
              </a:solidFill>
              <a:latin typeface="Franklin Gothic"/>
            </a:endParaRPr>
          </a:p>
        </p:txBody>
      </p:sp>
      <p:sp>
        <p:nvSpPr>
          <p:cNvPr id="3" name="Content Placeholder 2">
            <a:extLst>
              <a:ext uri="{FF2B5EF4-FFF2-40B4-BE49-F238E27FC236}">
                <a16:creationId xmlns:a16="http://schemas.microsoft.com/office/drawing/2014/main" id="{B34C3935-DA3B-2C65-4DD5-0728129EA5E9}"/>
              </a:ext>
            </a:extLst>
          </p:cNvPr>
          <p:cNvSpPr>
            <a:spLocks noGrp="1"/>
          </p:cNvSpPr>
          <p:nvPr>
            <p:ph idx="1"/>
          </p:nvPr>
        </p:nvSpPr>
        <p:spPr>
          <a:xfrm>
            <a:off x="838200" y="1844212"/>
            <a:ext cx="7774259" cy="4741630"/>
          </a:xfrm>
        </p:spPr>
        <p:txBody>
          <a:bodyPr vert="horz" lIns="91440" tIns="45720" rIns="91440" bIns="45720" rtlCol="0" anchor="t">
            <a:normAutofit/>
          </a:bodyPr>
          <a:lstStyle/>
          <a:p>
            <a:pPr marL="0" indent="0">
              <a:lnSpc>
                <a:spcPct val="100000"/>
              </a:lnSpc>
              <a:spcBef>
                <a:spcPts val="0"/>
              </a:spcBef>
              <a:buNone/>
            </a:pPr>
            <a:r>
              <a:rPr lang="en-US" sz="2000" b="1">
                <a:latin typeface="Arial"/>
                <a:ea typeface="Calibri"/>
                <a:cs typeface="Arial"/>
              </a:rPr>
              <a:t>Module I </a:t>
            </a:r>
            <a:r>
              <a:rPr lang="en-US" sz="2000">
                <a:latin typeface="Arial"/>
                <a:ea typeface="Calibri"/>
                <a:cs typeface="Arial"/>
              </a:rPr>
              <a:t>provided an opportunity to reflect, learn, and share individual and collective health beliefs and behaviors for wellness. </a:t>
            </a:r>
          </a:p>
          <a:p>
            <a:pPr>
              <a:lnSpc>
                <a:spcPct val="100000"/>
              </a:lnSpc>
              <a:spcBef>
                <a:spcPts val="0"/>
              </a:spcBef>
            </a:pPr>
            <a:endParaRPr lang="en-US" sz="2000">
              <a:solidFill>
                <a:srgbClr val="000000"/>
              </a:solidFill>
              <a:latin typeface="Arial"/>
              <a:ea typeface="Calibri"/>
              <a:cs typeface="Arial"/>
            </a:endParaRPr>
          </a:p>
          <a:p>
            <a:pPr marL="0" indent="0">
              <a:lnSpc>
                <a:spcPct val="100000"/>
              </a:lnSpc>
              <a:spcBef>
                <a:spcPts val="0"/>
              </a:spcBef>
              <a:buNone/>
            </a:pPr>
            <a:r>
              <a:rPr lang="en-US" sz="2000">
                <a:solidFill>
                  <a:srgbClr val="000000"/>
                </a:solidFill>
                <a:latin typeface="Arial"/>
                <a:ea typeface="Calibri"/>
                <a:cs typeface="Arial"/>
              </a:rPr>
              <a:t>The concepts and activities lay the foundation for identifying determinants of health from an Indigenous perspective and lived experience. </a:t>
            </a:r>
          </a:p>
          <a:p>
            <a:pPr>
              <a:lnSpc>
                <a:spcPct val="100000"/>
              </a:lnSpc>
              <a:spcBef>
                <a:spcPts val="0"/>
              </a:spcBef>
            </a:pPr>
            <a:endParaRPr lang="en-US" sz="2000">
              <a:solidFill>
                <a:srgbClr val="000000"/>
              </a:solidFill>
              <a:latin typeface="Arial"/>
              <a:ea typeface="Calibri"/>
              <a:cs typeface="Arial"/>
            </a:endParaRPr>
          </a:p>
          <a:p>
            <a:pPr marL="0" indent="0">
              <a:lnSpc>
                <a:spcPct val="100000"/>
              </a:lnSpc>
              <a:spcBef>
                <a:spcPts val="0"/>
              </a:spcBef>
              <a:buNone/>
            </a:pPr>
            <a:r>
              <a:rPr lang="en-US" sz="2000" b="1">
                <a:solidFill>
                  <a:srgbClr val="3DBFB4"/>
                </a:solidFill>
                <a:latin typeface="Arial"/>
                <a:ea typeface="Calibri"/>
                <a:cs typeface="Arial"/>
              </a:rPr>
              <a:t>Module II </a:t>
            </a:r>
            <a:r>
              <a:rPr lang="en-US" sz="2000">
                <a:solidFill>
                  <a:srgbClr val="3DBFB4"/>
                </a:solidFill>
                <a:latin typeface="Arial"/>
                <a:ea typeface="Calibri"/>
                <a:cs typeface="Arial"/>
              </a:rPr>
              <a:t>will provide a definition of the Social Determinants of Health, offer ways to identify and describe them, and explore their impact on health and well-being within American Indian and Alaska Native communities. </a:t>
            </a:r>
            <a:endParaRPr lang="en-US" sz="2000">
              <a:solidFill>
                <a:srgbClr val="3DBFB4"/>
              </a:solidFill>
              <a:ea typeface="Calibri" panose="020F0502020204030204"/>
              <a:cs typeface="Calibri" panose="020F0502020204030204"/>
            </a:endParaRPr>
          </a:p>
        </p:txBody>
      </p:sp>
    </p:spTree>
    <p:extLst>
      <p:ext uri="{BB962C8B-B14F-4D97-AF65-F5344CB8AC3E}">
        <p14:creationId xmlns:p14="http://schemas.microsoft.com/office/powerpoint/2010/main" val="39794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a:solidFill>
                  <a:srgbClr val="725689"/>
                </a:solidFill>
                <a:latin typeface="Franklin Gothic"/>
                <a:ea typeface="Calibri Light"/>
                <a:cs typeface="Calibri Light"/>
              </a:rPr>
              <a:t>Purpose and Learning Objectives</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825625"/>
            <a:ext cx="10515600" cy="4351338"/>
          </a:xfrm>
        </p:spPr>
        <p:txBody>
          <a:bodyPr vert="horz" lIns="91440" tIns="45720" rIns="91440" bIns="45720" rtlCol="0" anchor="t">
            <a:noAutofit/>
          </a:bodyPr>
          <a:lstStyle/>
          <a:p>
            <a:pPr marL="0" indent="0">
              <a:lnSpc>
                <a:spcPct val="100000"/>
              </a:lnSpc>
              <a:spcBef>
                <a:spcPts val="0"/>
              </a:spcBef>
              <a:buNone/>
            </a:pPr>
            <a:r>
              <a:rPr lang="en-US" sz="2200" dirty="0">
                <a:latin typeface="Arial"/>
                <a:cs typeface="Arial"/>
              </a:rPr>
              <a:t>The </a:t>
            </a:r>
            <a:r>
              <a:rPr lang="en-US" sz="2200" b="1" dirty="0">
                <a:latin typeface="Arial"/>
                <a:cs typeface="Arial"/>
              </a:rPr>
              <a:t>purpose</a:t>
            </a:r>
            <a:r>
              <a:rPr lang="en-US" sz="2200" dirty="0">
                <a:latin typeface="Arial"/>
                <a:cs typeface="Arial"/>
              </a:rPr>
              <a:t> of this training module is to explore </a:t>
            </a:r>
            <a:r>
              <a:rPr lang="en-US" sz="2200" b="1" dirty="0">
                <a:latin typeface="Arial"/>
                <a:cs typeface="Arial"/>
              </a:rPr>
              <a:t>understandings</a:t>
            </a:r>
            <a:r>
              <a:rPr lang="en-US" sz="2200" dirty="0">
                <a:latin typeface="Arial"/>
                <a:cs typeface="Arial"/>
              </a:rPr>
              <a:t> of American Indian and Alaska Native community health and well-being. </a:t>
            </a:r>
          </a:p>
          <a:p>
            <a:pPr marL="0" indent="0">
              <a:lnSpc>
                <a:spcPct val="100000"/>
              </a:lnSpc>
              <a:spcBef>
                <a:spcPts val="0"/>
              </a:spcBef>
              <a:buNone/>
            </a:pPr>
            <a:endParaRPr lang="en-US" sz="2200">
              <a:latin typeface="Arial"/>
              <a:cs typeface="Arial"/>
            </a:endParaRPr>
          </a:p>
          <a:p>
            <a:pPr marL="0" indent="0">
              <a:lnSpc>
                <a:spcPct val="100000"/>
              </a:lnSpc>
              <a:spcBef>
                <a:spcPts val="0"/>
              </a:spcBef>
              <a:buNone/>
            </a:pPr>
            <a:r>
              <a:rPr lang="en-US" sz="2200">
                <a:latin typeface="Arial"/>
                <a:cs typeface="Arial"/>
              </a:rPr>
              <a:t>At the end of this module, attendees will be able to:</a:t>
            </a:r>
          </a:p>
          <a:p>
            <a:pPr>
              <a:lnSpc>
                <a:spcPct val="100000"/>
              </a:lnSpc>
              <a:spcBef>
                <a:spcPts val="0"/>
              </a:spcBef>
            </a:pPr>
            <a:endParaRPr lang="en-US" sz="2200">
              <a:latin typeface="Arial"/>
              <a:cs typeface="Arial"/>
            </a:endParaRPr>
          </a:p>
          <a:p>
            <a:pPr marL="285750" indent="-285750">
              <a:lnSpc>
                <a:spcPct val="100000"/>
              </a:lnSpc>
              <a:spcBef>
                <a:spcPts val="0"/>
              </a:spcBef>
              <a:spcAft>
                <a:spcPts val="1400"/>
              </a:spcAft>
            </a:pPr>
            <a:r>
              <a:rPr lang="en-US" sz="2200" dirty="0">
                <a:latin typeface="Arial"/>
                <a:cs typeface="Arial"/>
              </a:rPr>
              <a:t>Gather and make meaning of stories that describe individual and collective health and well-being within your tribal community.</a:t>
            </a:r>
          </a:p>
          <a:p>
            <a:pPr marL="285750" indent="-285750">
              <a:lnSpc>
                <a:spcPct val="100000"/>
              </a:lnSpc>
              <a:spcBef>
                <a:spcPts val="0"/>
              </a:spcBef>
              <a:spcAft>
                <a:spcPts val="1400"/>
              </a:spcAft>
            </a:pPr>
            <a:r>
              <a:rPr lang="en-US" sz="2200" dirty="0">
                <a:latin typeface="Arial"/>
                <a:cs typeface="Arial"/>
              </a:rPr>
              <a:t>Discuss how the determinants (influences and factors) that impact community wellness are connected to important health outcomes.</a:t>
            </a:r>
          </a:p>
          <a:p>
            <a:pPr marL="285750" indent="-285750">
              <a:lnSpc>
                <a:spcPct val="100000"/>
              </a:lnSpc>
              <a:spcBef>
                <a:spcPts val="0"/>
              </a:spcBef>
              <a:spcAft>
                <a:spcPts val="1400"/>
              </a:spcAft>
            </a:pPr>
            <a:r>
              <a:rPr lang="en-US" sz="2200" dirty="0">
                <a:latin typeface="Arial"/>
                <a:cs typeface="Arial"/>
              </a:rPr>
              <a:t>Use the adapted </a:t>
            </a:r>
            <a:r>
              <a:rPr lang="en-US" sz="2200" i="1" dirty="0">
                <a:latin typeface="Arial"/>
                <a:cs typeface="Arial"/>
              </a:rPr>
              <a:t>River of Life </a:t>
            </a:r>
            <a:r>
              <a:rPr lang="en-US" sz="2200" dirty="0">
                <a:latin typeface="Arial"/>
                <a:cs typeface="Arial"/>
              </a:rPr>
              <a:t>activity to map and interpret determinants of community health and well-being.</a:t>
            </a:r>
          </a:p>
          <a:p>
            <a:endParaRPr lang="en-US">
              <a:ea typeface="Calibri"/>
              <a:cs typeface="Calibri"/>
            </a:endParaRPr>
          </a:p>
        </p:txBody>
      </p:sp>
    </p:spTree>
    <p:extLst>
      <p:ext uri="{BB962C8B-B14F-4D97-AF65-F5344CB8AC3E}">
        <p14:creationId xmlns:p14="http://schemas.microsoft.com/office/powerpoint/2010/main" val="138875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a:solidFill>
                  <a:srgbClr val="725689"/>
                </a:solidFill>
                <a:latin typeface="Franklin Gothic"/>
                <a:ea typeface="Calibri Light"/>
                <a:cs typeface="Calibri Light"/>
              </a:rPr>
              <a:t>Bibliography</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627648" y="1605292"/>
            <a:ext cx="10726152" cy="4901649"/>
          </a:xfrm>
        </p:spPr>
        <p:txBody>
          <a:bodyPr vert="horz" lIns="91440" tIns="45720" rIns="91440" bIns="45720" rtlCol="0" anchor="t">
            <a:noAutofit/>
          </a:bodyPr>
          <a:lstStyle/>
          <a:p>
            <a:pPr marL="0" indent="0">
              <a:lnSpc>
                <a:spcPct val="100000"/>
              </a:lnSpc>
              <a:spcBef>
                <a:spcPts val="0"/>
              </a:spcBef>
              <a:spcAft>
                <a:spcPts val="1200"/>
              </a:spcAft>
              <a:buNone/>
            </a:pPr>
            <a:r>
              <a:rPr lang="en-US" sz="1400">
                <a:latin typeface="Arial"/>
                <a:cs typeface="Arial"/>
              </a:rPr>
              <a:t>Brockie, T. N., Elm, J. H., &amp; Walls, M. L. (2018). Examining protective and buffering associations between sociocultural factors and adverse childhood experiences among American Indian adults with type 2 diabetes: a quantitative, community-based participatory research approach. </a:t>
            </a:r>
            <a:r>
              <a:rPr lang="en-US" sz="1400" i="1">
                <a:latin typeface="Arial"/>
                <a:cs typeface="Arial"/>
              </a:rPr>
              <a:t>BMJ open</a:t>
            </a:r>
            <a:r>
              <a:rPr lang="en-US" sz="1400">
                <a:latin typeface="Arial"/>
                <a:cs typeface="Arial"/>
              </a:rPr>
              <a:t>, </a:t>
            </a:r>
            <a:r>
              <a:rPr lang="en-US" sz="1400" i="1">
                <a:latin typeface="Arial"/>
                <a:cs typeface="Arial"/>
              </a:rPr>
              <a:t>8</a:t>
            </a:r>
            <a:r>
              <a:rPr lang="en-US" sz="1400">
                <a:latin typeface="Arial"/>
                <a:cs typeface="Arial"/>
              </a:rPr>
              <a:t>(9), e022265.</a:t>
            </a:r>
            <a:endParaRPr lang="en-US" sz="1400">
              <a:solidFill>
                <a:srgbClr val="808080"/>
              </a:solidFill>
              <a:latin typeface="Arial"/>
              <a:cs typeface="Arial"/>
            </a:endParaRPr>
          </a:p>
          <a:p>
            <a:pPr marL="0" indent="0">
              <a:lnSpc>
                <a:spcPct val="100000"/>
              </a:lnSpc>
              <a:spcBef>
                <a:spcPts val="0"/>
              </a:spcBef>
              <a:spcAft>
                <a:spcPts val="1200"/>
              </a:spcAft>
              <a:buNone/>
            </a:pPr>
            <a:r>
              <a:rPr lang="en-US" sz="1400">
                <a:latin typeface="Arial"/>
                <a:cs typeface="Arial"/>
              </a:rPr>
              <a:t>Brown, M. &amp; Duenas, A. (2019). A medical science educator’s guide to selecting a research paradigm: Building a basis for better research. </a:t>
            </a:r>
            <a:r>
              <a:rPr lang="en-US" sz="1400" i="1">
                <a:latin typeface="Arial"/>
                <a:cs typeface="Arial"/>
              </a:rPr>
              <a:t>Medical Science Educator</a:t>
            </a:r>
            <a:r>
              <a:rPr lang="en-US" sz="1400">
                <a:latin typeface="Arial"/>
                <a:cs typeface="Arial"/>
              </a:rPr>
              <a:t>, 30, 545-553</a:t>
            </a:r>
            <a:endParaRPr lang="en-US" sz="1400">
              <a:solidFill>
                <a:srgbClr val="808080"/>
              </a:solidFill>
              <a:latin typeface="Arial"/>
              <a:cs typeface="Arial"/>
            </a:endParaRPr>
          </a:p>
          <a:p>
            <a:pPr marL="0" indent="0">
              <a:lnSpc>
                <a:spcPct val="100000"/>
              </a:lnSpc>
              <a:spcBef>
                <a:spcPts val="0"/>
              </a:spcBef>
              <a:spcAft>
                <a:spcPts val="1200"/>
              </a:spcAft>
              <a:buNone/>
            </a:pPr>
            <a:r>
              <a:rPr lang="en-US" sz="1400">
                <a:latin typeface="Arial"/>
                <a:cs typeface="Arial"/>
              </a:rPr>
              <a:t>Hallett, D., Chandler, M. J., &amp; Lalonde, C. E. (2007). Aboriginal language knowledge and youth suicide. </a:t>
            </a:r>
            <a:r>
              <a:rPr lang="en-US" sz="1400" i="1">
                <a:latin typeface="Arial"/>
                <a:cs typeface="Arial"/>
              </a:rPr>
              <a:t>Cognitive Development</a:t>
            </a:r>
            <a:r>
              <a:rPr lang="en-US" sz="1400">
                <a:latin typeface="Arial"/>
                <a:cs typeface="Arial"/>
              </a:rPr>
              <a:t>, </a:t>
            </a:r>
            <a:r>
              <a:rPr lang="en-US" sz="1400" i="1">
                <a:latin typeface="Arial"/>
                <a:cs typeface="Arial"/>
              </a:rPr>
              <a:t>22</a:t>
            </a:r>
            <a:r>
              <a:rPr lang="en-US" sz="1400">
                <a:latin typeface="Arial"/>
                <a:cs typeface="Arial"/>
              </a:rPr>
              <a:t>(3), 392–399. </a:t>
            </a:r>
            <a:r>
              <a:rPr lang="en-US" sz="1400">
                <a:solidFill>
                  <a:srgbClr val="353864"/>
                </a:solidFill>
                <a:latin typeface="Arial"/>
                <a:cs typeface="Arial"/>
                <a:hlinkClick r:id="rId3"/>
              </a:rPr>
              <a:t>https://doi.org/10.1016/j.cogdev.2007.02.001</a:t>
            </a:r>
            <a:r>
              <a:rPr lang="en-US" sz="1400">
                <a:latin typeface="Arial"/>
                <a:cs typeface="Arial"/>
              </a:rPr>
              <a:t> </a:t>
            </a:r>
            <a:endParaRPr lang="en-US" sz="1400">
              <a:solidFill>
                <a:srgbClr val="808080"/>
              </a:solidFill>
              <a:latin typeface="Arial"/>
              <a:cs typeface="Arial"/>
            </a:endParaRPr>
          </a:p>
          <a:p>
            <a:pPr marL="0" indent="0">
              <a:lnSpc>
                <a:spcPct val="100000"/>
              </a:lnSpc>
              <a:spcBef>
                <a:spcPts val="0"/>
              </a:spcBef>
              <a:spcAft>
                <a:spcPts val="1200"/>
              </a:spcAft>
              <a:buNone/>
            </a:pPr>
            <a:r>
              <a:rPr lang="en-US" sz="1400">
                <a:latin typeface="Arial"/>
                <a:cs typeface="Arial"/>
              </a:rPr>
              <a:t>Limb GE, Chance T, Brown EF. An empirical examination of the Indian Child Welfare Act and its impact on cultural and familial preservation for American Indian children. Child Abuse </a:t>
            </a:r>
            <a:r>
              <a:rPr lang="en-US" sz="1400" err="1">
                <a:latin typeface="Arial"/>
                <a:cs typeface="Arial"/>
              </a:rPr>
              <a:t>Negl</a:t>
            </a:r>
            <a:r>
              <a:rPr lang="en-US" sz="1400">
                <a:latin typeface="Arial"/>
                <a:cs typeface="Arial"/>
              </a:rPr>
              <a:t>. 2004 Dec;28(12):1279-89. </a:t>
            </a:r>
            <a:r>
              <a:rPr lang="en-US" sz="1400">
                <a:solidFill>
                  <a:srgbClr val="353864"/>
                </a:solidFill>
                <a:latin typeface="Arial"/>
                <a:cs typeface="Arial"/>
                <a:hlinkClick r:id="rId4"/>
              </a:rPr>
              <a:t>https://doi.org/10.1016/j.chiabu.2004.06.012</a:t>
            </a:r>
            <a:r>
              <a:rPr lang="en-US" sz="1400">
                <a:latin typeface="Arial"/>
                <a:cs typeface="Arial"/>
              </a:rPr>
              <a:t>. PMID: 15607770.</a:t>
            </a:r>
            <a:endParaRPr lang="en-US">
              <a:ea typeface="Calibri" panose="020F0502020204030204"/>
              <a:cs typeface="Calibri" panose="020F0502020204030204"/>
            </a:endParaRPr>
          </a:p>
          <a:p>
            <a:pPr marL="0" indent="0">
              <a:lnSpc>
                <a:spcPct val="100000"/>
              </a:lnSpc>
              <a:spcBef>
                <a:spcPts val="0"/>
              </a:spcBef>
              <a:spcAft>
                <a:spcPts val="1200"/>
              </a:spcAft>
              <a:buNone/>
            </a:pPr>
            <a:r>
              <a:rPr lang="en-US" sz="1400">
                <a:latin typeface="Arial"/>
                <a:ea typeface="Calibri"/>
                <a:cs typeface="Arial"/>
              </a:rPr>
              <a:t>Parker, M., Wallerstein, N., Duran, B., </a:t>
            </a:r>
            <a:r>
              <a:rPr lang="en-US" sz="1400" err="1">
                <a:latin typeface="Arial"/>
                <a:ea typeface="Calibri"/>
                <a:cs typeface="Arial"/>
              </a:rPr>
              <a:t>Magarati</a:t>
            </a:r>
            <a:r>
              <a:rPr lang="en-US" sz="1400">
                <a:latin typeface="Arial"/>
                <a:ea typeface="Calibri"/>
                <a:cs typeface="Arial"/>
              </a:rPr>
              <a:t>, M., Burgess, E., Sanchez-Youngman, S., Boursaw, B., Heffernan, A., Garoutte, J., &amp; Koegel, P. (2020). Engage for equity: Development of community-based participatory research tools. </a:t>
            </a:r>
            <a:r>
              <a:rPr lang="en-US" sz="1400" i="1">
                <a:latin typeface="Arial"/>
                <a:ea typeface="Calibri"/>
                <a:cs typeface="Arial"/>
              </a:rPr>
              <a:t>Health Education &amp; Behavior</a:t>
            </a:r>
            <a:r>
              <a:rPr lang="en-US" sz="1400">
                <a:latin typeface="Arial"/>
                <a:ea typeface="Calibri"/>
                <a:cs typeface="Arial"/>
              </a:rPr>
              <a:t>, </a:t>
            </a:r>
            <a:r>
              <a:rPr lang="en-US" sz="1400" i="1">
                <a:latin typeface="Arial"/>
                <a:ea typeface="Calibri"/>
                <a:cs typeface="Arial"/>
              </a:rPr>
              <a:t>47</a:t>
            </a:r>
            <a:r>
              <a:rPr lang="en-US" sz="1400">
                <a:latin typeface="Arial"/>
                <a:ea typeface="Calibri"/>
                <a:cs typeface="Arial"/>
              </a:rPr>
              <a:t>(3), 359–371. </a:t>
            </a:r>
            <a:r>
              <a:rPr lang="en-US" sz="1400">
                <a:solidFill>
                  <a:srgbClr val="353864"/>
                </a:solidFill>
                <a:latin typeface="Arial"/>
                <a:ea typeface="Calibri"/>
                <a:cs typeface="Arial"/>
                <a:hlinkClick r:id="rId5"/>
              </a:rPr>
              <a:t>https://doi.org/10.1177/1090198120921188</a:t>
            </a:r>
            <a:r>
              <a:rPr lang="en-US" sz="1400">
                <a:latin typeface="Arial"/>
                <a:ea typeface="Calibri"/>
                <a:cs typeface="Arial"/>
              </a:rPr>
              <a:t> </a:t>
            </a:r>
            <a:endParaRPr lang="en-US" sz="1400">
              <a:solidFill>
                <a:srgbClr val="808080"/>
              </a:solidFill>
              <a:latin typeface="Arial"/>
              <a:ea typeface="Calibri"/>
              <a:cs typeface="Arial"/>
            </a:endParaRPr>
          </a:p>
          <a:p>
            <a:pPr marL="0" indent="0">
              <a:lnSpc>
                <a:spcPct val="100000"/>
              </a:lnSpc>
              <a:spcBef>
                <a:spcPts val="0"/>
              </a:spcBef>
              <a:spcAft>
                <a:spcPts val="1200"/>
              </a:spcAft>
              <a:buNone/>
            </a:pPr>
            <a:r>
              <a:rPr lang="en-US" sz="1400">
                <a:latin typeface="Arial"/>
                <a:ea typeface="Calibri"/>
                <a:cs typeface="Arial"/>
              </a:rPr>
              <a:t>Walters, K. L., &amp; Simoni, J. M. (2002). Reconceptualizing Native women’s health: An “Indigenist” stress-coping model. </a:t>
            </a:r>
            <a:r>
              <a:rPr lang="en-US" sz="1400" i="1">
                <a:latin typeface="Arial"/>
                <a:ea typeface="Calibri"/>
                <a:cs typeface="Arial"/>
              </a:rPr>
              <a:t>American Journal of Public Health (1971)</a:t>
            </a:r>
            <a:r>
              <a:rPr lang="en-US" sz="1400">
                <a:latin typeface="Arial"/>
                <a:ea typeface="Calibri"/>
                <a:cs typeface="Arial"/>
              </a:rPr>
              <a:t>, </a:t>
            </a:r>
            <a:r>
              <a:rPr lang="en-US" sz="1400" i="1">
                <a:latin typeface="Arial"/>
                <a:ea typeface="Calibri"/>
                <a:cs typeface="Arial"/>
              </a:rPr>
              <a:t>92</a:t>
            </a:r>
            <a:r>
              <a:rPr lang="en-US" sz="1400">
                <a:latin typeface="Arial"/>
                <a:ea typeface="Calibri"/>
                <a:cs typeface="Arial"/>
              </a:rPr>
              <a:t>(4), 520–524. </a:t>
            </a:r>
            <a:r>
              <a:rPr lang="en-US" sz="1400">
                <a:solidFill>
                  <a:srgbClr val="353864"/>
                </a:solidFill>
                <a:latin typeface="Arial"/>
                <a:ea typeface="Calibri"/>
                <a:cs typeface="Arial"/>
                <a:hlinkClick r:id="rId6"/>
              </a:rPr>
              <a:t>https://doi.org/10.2105/AJPH.92.4.520</a:t>
            </a:r>
            <a:r>
              <a:rPr lang="en" sz="1400">
                <a:latin typeface="Arial"/>
                <a:ea typeface="Calibri"/>
                <a:cs typeface="Arial"/>
              </a:rPr>
              <a:t> </a:t>
            </a:r>
            <a:endParaRPr lang="en-US" sz="1400">
              <a:solidFill>
                <a:srgbClr val="808080"/>
              </a:solidFill>
              <a:latin typeface="Arial"/>
              <a:ea typeface="Calibri"/>
              <a:cs typeface="Arial"/>
            </a:endParaRPr>
          </a:p>
          <a:p>
            <a:pPr marL="0" indent="0">
              <a:lnSpc>
                <a:spcPct val="100000"/>
              </a:lnSpc>
              <a:spcBef>
                <a:spcPts val="0"/>
              </a:spcBef>
              <a:spcAft>
                <a:spcPts val="1200"/>
              </a:spcAft>
              <a:buNone/>
            </a:pPr>
            <a:r>
              <a:rPr lang="en-US" sz="1400">
                <a:latin typeface="Arial"/>
                <a:ea typeface="Calibri"/>
                <a:cs typeface="Arial"/>
              </a:rPr>
              <a:t>Zephier Olson MD, Dombrowski K. A Systematic Review of Indian Boarding Schools and Attachment in the Context of Substance Use Studies of Native Americans. J Racial </a:t>
            </a:r>
            <a:r>
              <a:rPr lang="en-US" sz="1400" err="1">
                <a:latin typeface="Arial"/>
                <a:ea typeface="Calibri"/>
                <a:cs typeface="Arial"/>
              </a:rPr>
              <a:t>Ethn</a:t>
            </a:r>
            <a:r>
              <a:rPr lang="en-US" sz="1400">
                <a:latin typeface="Arial"/>
                <a:ea typeface="Calibri"/>
                <a:cs typeface="Arial"/>
              </a:rPr>
              <a:t> Health Disparities. 2020 Feb;7(1):62-71. </a:t>
            </a:r>
            <a:r>
              <a:rPr lang="en-US" sz="1400">
                <a:solidFill>
                  <a:srgbClr val="353864"/>
                </a:solidFill>
                <a:latin typeface="Arial"/>
                <a:ea typeface="Calibri"/>
                <a:cs typeface="Arial"/>
                <a:hlinkClick r:id="rId7"/>
              </a:rPr>
              <a:t>https://doi.org/10.1007/s40615-019-00634-4</a:t>
            </a:r>
            <a:r>
              <a:rPr lang="en-US" sz="1400">
                <a:latin typeface="Arial"/>
                <a:ea typeface="Calibri"/>
                <a:cs typeface="Arial"/>
              </a:rPr>
              <a:t>  </a:t>
            </a:r>
            <a:r>
              <a:rPr lang="en-US" sz="1400" err="1">
                <a:latin typeface="Arial"/>
                <a:ea typeface="Calibri"/>
                <a:cs typeface="Arial"/>
              </a:rPr>
              <a:t>Epub</a:t>
            </a:r>
            <a:r>
              <a:rPr lang="en-US" sz="1400">
                <a:latin typeface="Arial"/>
                <a:ea typeface="Calibri"/>
                <a:cs typeface="Arial"/>
              </a:rPr>
              <a:t> 2019 Aug 26. PMID: 31452147.</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375150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3269225" y="1085286"/>
            <a:ext cx="5776452" cy="963409"/>
          </a:xfrm>
        </p:spPr>
        <p:txBody>
          <a:bodyPr>
            <a:normAutofit/>
          </a:bodyPr>
          <a:lstStyle/>
          <a:p>
            <a:r>
              <a:rPr lang="en-US" sz="5400" b="1">
                <a:solidFill>
                  <a:srgbClr val="FBB612"/>
                </a:solidFill>
                <a:latin typeface="Franklin Gothic"/>
                <a:ea typeface="Calibri Light"/>
                <a:cs typeface="Calibri Light"/>
              </a:rPr>
              <a:t>Citation</a:t>
            </a:r>
            <a:endParaRPr lang="en-US">
              <a:solidFill>
                <a:srgbClr val="FBB612"/>
              </a:solidFill>
            </a:endParaRP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2335162" y="2431360"/>
            <a:ext cx="7644581" cy="1655762"/>
          </a:xfrm>
        </p:spPr>
        <p:txBody>
          <a:bodyPr vert="horz" lIns="91440" tIns="45720" rIns="91440" bIns="45720" rtlCol="0" anchor="t">
            <a:normAutofit/>
          </a:bodyPr>
          <a:lstStyle/>
          <a:p>
            <a:r>
              <a:rPr lang="en">
                <a:solidFill>
                  <a:srgbClr val="353864"/>
                </a:solidFill>
                <a:latin typeface="Arial"/>
                <a:ea typeface="Calibri"/>
                <a:cs typeface="Arial"/>
              </a:rPr>
              <a:t>Parker, M., Largo, D., Benally, T., Oré, C.E. (2023). Indigenous social determinants of health: training modules. University of Washington: Seven Directions. [link to website pdf]</a:t>
            </a:r>
            <a:endParaRPr lang="en-US">
              <a:ea typeface="Calibri" panose="020F0502020204030204"/>
              <a:cs typeface="Calibri" panose="020F0502020204030204"/>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826" y="5572712"/>
            <a:ext cx="3777014" cy="995031"/>
          </a:xfrm>
          <a:prstGeom prst="rect">
            <a:avLst/>
          </a:prstGeom>
        </p:spPr>
      </p:pic>
    </p:spTree>
    <p:extLst>
      <p:ext uri="{BB962C8B-B14F-4D97-AF65-F5344CB8AC3E}">
        <p14:creationId xmlns:p14="http://schemas.microsoft.com/office/powerpoint/2010/main" val="4379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32F5-18B3-0F41-566A-4953AC0914A3}"/>
              </a:ext>
            </a:extLst>
          </p:cNvPr>
          <p:cNvSpPr>
            <a:spLocks noGrp="1"/>
          </p:cNvSpPr>
          <p:nvPr>
            <p:ph type="title"/>
          </p:nvPr>
        </p:nvSpPr>
        <p:spPr/>
        <p:txBody>
          <a:bodyPr/>
          <a:lstStyle/>
          <a:p>
            <a:r>
              <a:rPr lang="en-US" b="1">
                <a:solidFill>
                  <a:srgbClr val="725689"/>
                </a:solidFill>
                <a:latin typeface="Franklin Gothic"/>
                <a:ea typeface="Calibri Light"/>
                <a:cs typeface="Calibri Light"/>
              </a:rPr>
              <a:t>Acknowledgments</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4F58E9A6-516B-27C8-6C28-DAC961D36579}"/>
              </a:ext>
            </a:extLst>
          </p:cNvPr>
          <p:cNvSpPr>
            <a:spLocks noGrp="1"/>
          </p:cNvSpPr>
          <p:nvPr>
            <p:ph idx="1"/>
          </p:nvPr>
        </p:nvSpPr>
        <p:spPr>
          <a:xfrm>
            <a:off x="838200" y="1825625"/>
            <a:ext cx="8043747" cy="4351338"/>
          </a:xfrm>
        </p:spPr>
        <p:txBody>
          <a:bodyPr vert="horz" lIns="91440" tIns="45720" rIns="91440" bIns="45720" rtlCol="0" anchor="t">
            <a:normAutofit/>
          </a:bodyPr>
          <a:lstStyle/>
          <a:p>
            <a:pPr marL="0" indent="0">
              <a:buNone/>
            </a:pPr>
            <a:r>
              <a:rPr lang="en-US" sz="2400">
                <a:latin typeface="Arial"/>
                <a:ea typeface="Calibri" panose="020F0502020204030204"/>
                <a:cs typeface="Arial"/>
              </a:rPr>
              <a:t>This project is supported by the Centers for Disease Control and Prevention (CDC) of the U.S. Department of Health and Human Services (HHS) as part of a financial assistance award to the National Network of Public Health Institutes (NNPHI) totaling $375,000 with 100 percent funded by CDC/HHS (Award #s 1 NU38OT000303-01-00, 5 NU38OT000303-04-00, and 5 NU38OT000303-03-00). NNPHI has collaborated with Seven Directions at the University of Washington, and the CDC’s Office of Tribal Affairs and Strategic Alliances, on this effort.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36772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Exploring Understandings of Indigenous Health and Well-being</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901A4515-80BA-4D36-F249-6754374FB742}"/>
              </a:ext>
            </a:extLst>
          </p:cNvPr>
          <p:cNvSpPr>
            <a:spLocks noGrp="1"/>
          </p:cNvSpPr>
          <p:nvPr>
            <p:ph idx="1"/>
          </p:nvPr>
        </p:nvSpPr>
        <p:spPr>
          <a:xfrm>
            <a:off x="838200" y="1825625"/>
            <a:ext cx="10515600" cy="1142799"/>
          </a:xfrm>
        </p:spPr>
        <p:txBody>
          <a:bodyPr vert="horz" lIns="91440" tIns="45720" rIns="91440" bIns="45720" rtlCol="0" anchor="t">
            <a:normAutofit/>
          </a:bodyPr>
          <a:lstStyle/>
          <a:p>
            <a:pPr marL="0" indent="0">
              <a:buNone/>
            </a:pPr>
            <a:r>
              <a:rPr lang="en-US" sz="2000">
                <a:latin typeface="Arial"/>
                <a:cs typeface="Arial"/>
              </a:rPr>
              <a:t>Our perceptions and understandings of what it means to be healthy and well vary across peoples, cultures, lands and environments.</a:t>
            </a:r>
            <a:endParaRPr lang="en-US"/>
          </a:p>
          <a:p>
            <a:pPr marL="0" indent="0" algn="ctr">
              <a:buNone/>
            </a:pPr>
            <a:r>
              <a:rPr lang="en-US" sz="2000" b="1">
                <a:highlight>
                  <a:srgbClr val="FFFF00"/>
                </a:highlight>
                <a:latin typeface="Arial"/>
                <a:ea typeface="Calibri" panose="020F0502020204030204"/>
                <a:cs typeface="Arial"/>
              </a:rPr>
              <a:t>Insert images from your tribal lands and/or urban community</a:t>
            </a:r>
          </a:p>
          <a:p>
            <a:pPr marL="0" indent="0" algn="ctr">
              <a:buNone/>
            </a:pPr>
            <a:endParaRPr lang="en-US" sz="2000">
              <a:latin typeface="Arial"/>
              <a:ea typeface="Calibri" panose="020F0502020204030204"/>
              <a:cs typeface="Arial"/>
            </a:endParaRP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1384710" y="4786177"/>
            <a:ext cx="4400656" cy="7547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ea typeface="Calibri" panose="020F0502020204030204"/>
                <a:cs typeface="Arial"/>
              </a:rPr>
              <a:t>Rural location in Southern Arizona</a:t>
            </a:r>
          </a:p>
        </p:txBody>
      </p:sp>
      <p:sp>
        <p:nvSpPr>
          <p:cNvPr id="8" name="Content Placeholder 2">
            <a:extLst>
              <a:ext uri="{FF2B5EF4-FFF2-40B4-BE49-F238E27FC236}">
                <a16:creationId xmlns:a16="http://schemas.microsoft.com/office/drawing/2014/main" id="{7FAE2237-6F83-054B-55D7-56DEE66FE35C}"/>
              </a:ext>
            </a:extLst>
          </p:cNvPr>
          <p:cNvSpPr txBox="1">
            <a:spLocks/>
          </p:cNvSpPr>
          <p:nvPr/>
        </p:nvSpPr>
        <p:spPr>
          <a:xfrm>
            <a:off x="6985621" y="4800553"/>
            <a:ext cx="4256882" cy="7404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ea typeface="Calibri" panose="020F0502020204030204"/>
                <a:cs typeface="Arial"/>
              </a:rPr>
              <a:t>Neighborhood in New York City</a:t>
            </a:r>
          </a:p>
        </p:txBody>
      </p:sp>
      <p:sp>
        <p:nvSpPr>
          <p:cNvPr id="10" name="Content Placeholder 2">
            <a:extLst>
              <a:ext uri="{FF2B5EF4-FFF2-40B4-BE49-F238E27FC236}">
                <a16:creationId xmlns:a16="http://schemas.microsoft.com/office/drawing/2014/main" id="{FC1F9B4E-AF5B-2D44-F008-5D0A6BCA10A3}"/>
              </a:ext>
            </a:extLst>
          </p:cNvPr>
          <p:cNvSpPr txBox="1">
            <a:spLocks/>
          </p:cNvSpPr>
          <p:nvPr/>
        </p:nvSpPr>
        <p:spPr>
          <a:xfrm>
            <a:off x="834380" y="5221879"/>
            <a:ext cx="10479315" cy="14467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latin typeface="Arial"/>
                <a:cs typeface="Arial"/>
              </a:rPr>
              <a:t>Discussion Questions: </a:t>
            </a:r>
          </a:p>
          <a:p>
            <a:pPr>
              <a:lnSpc>
                <a:spcPct val="100000"/>
              </a:lnSpc>
              <a:spcBef>
                <a:spcPts val="0"/>
              </a:spcBef>
            </a:pPr>
            <a:r>
              <a:rPr lang="en-US" sz="2000">
                <a:latin typeface="Arial"/>
                <a:ea typeface="Calibri"/>
                <a:cs typeface="Arial"/>
              </a:rPr>
              <a:t>How would you describe being healthy and well in each of these places?</a:t>
            </a:r>
          </a:p>
          <a:p>
            <a:pPr>
              <a:lnSpc>
                <a:spcPct val="100000"/>
              </a:lnSpc>
              <a:spcBef>
                <a:spcPts val="0"/>
              </a:spcBef>
            </a:pPr>
            <a:r>
              <a:rPr lang="en-US" sz="2000">
                <a:latin typeface="Arial"/>
                <a:cs typeface="Arial"/>
              </a:rPr>
              <a:t>What is available to support your community's health and wellness? What makes maintaining community health challenging in these places? </a:t>
            </a:r>
            <a:endParaRPr lang="en-US" sz="2000">
              <a:latin typeface="Arial"/>
              <a:ea typeface="Calibri" panose="020F0502020204030204"/>
              <a:cs typeface="Arial"/>
            </a:endParaRPr>
          </a:p>
        </p:txBody>
      </p:sp>
      <p:sp>
        <p:nvSpPr>
          <p:cNvPr id="11" name="Content Placeholder 2">
            <a:extLst>
              <a:ext uri="{FF2B5EF4-FFF2-40B4-BE49-F238E27FC236}">
                <a16:creationId xmlns:a16="http://schemas.microsoft.com/office/drawing/2014/main" id="{57E63F0F-B0E7-9B16-67D2-96116B7C65D1}"/>
              </a:ext>
            </a:extLst>
          </p:cNvPr>
          <p:cNvSpPr txBox="1">
            <a:spLocks/>
          </p:cNvSpPr>
          <p:nvPr/>
        </p:nvSpPr>
        <p:spPr>
          <a:xfrm>
            <a:off x="1386461" y="2873563"/>
            <a:ext cx="510989" cy="33515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BB612"/>
                </a:solidFill>
                <a:latin typeface="Arial"/>
                <a:ea typeface="Calibri" panose="020F0502020204030204"/>
                <a:cs typeface="Arial"/>
              </a:rPr>
              <a:t>A.</a:t>
            </a:r>
          </a:p>
        </p:txBody>
      </p:sp>
      <p:sp>
        <p:nvSpPr>
          <p:cNvPr id="13" name="Content Placeholder 2">
            <a:extLst>
              <a:ext uri="{FF2B5EF4-FFF2-40B4-BE49-F238E27FC236}">
                <a16:creationId xmlns:a16="http://schemas.microsoft.com/office/drawing/2014/main" id="{6002CD4C-C6B5-D2CC-25B0-5E7128D4C2FF}"/>
              </a:ext>
            </a:extLst>
          </p:cNvPr>
          <p:cNvSpPr txBox="1">
            <a:spLocks/>
          </p:cNvSpPr>
          <p:nvPr/>
        </p:nvSpPr>
        <p:spPr>
          <a:xfrm>
            <a:off x="6982626" y="2873563"/>
            <a:ext cx="510989" cy="33515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BB612"/>
                </a:solidFill>
                <a:latin typeface="Arial"/>
                <a:ea typeface="Calibri" panose="020F0502020204030204"/>
                <a:cs typeface="Arial"/>
              </a:rPr>
              <a:t>B.</a:t>
            </a:r>
          </a:p>
        </p:txBody>
      </p:sp>
      <p:pic>
        <p:nvPicPr>
          <p:cNvPr id="6" name="Picture 5" descr="Cactus in desert">
            <a:extLst>
              <a:ext uri="{FF2B5EF4-FFF2-40B4-BE49-F238E27FC236}">
                <a16:creationId xmlns:a16="http://schemas.microsoft.com/office/drawing/2014/main" id="{55CAE0FF-60D3-0711-4030-68A0F7DB2E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5149" y="2971009"/>
            <a:ext cx="2571750" cy="1647825"/>
          </a:xfrm>
          <a:prstGeom prst="rect">
            <a:avLst/>
          </a:prstGeom>
        </p:spPr>
      </p:pic>
      <p:pic>
        <p:nvPicPr>
          <p:cNvPr id="7" name="Picture 6" descr="A photo of a city at the time">
            <a:extLst>
              <a:ext uri="{FF2B5EF4-FFF2-40B4-BE49-F238E27FC236}">
                <a16:creationId xmlns:a16="http://schemas.microsoft.com/office/drawing/2014/main" id="{321A3F60-2627-1A20-FA76-49D3B1ACF4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0793" y="3037256"/>
            <a:ext cx="2486025" cy="1657350"/>
          </a:xfrm>
          <a:prstGeom prst="rect">
            <a:avLst/>
          </a:prstGeom>
        </p:spPr>
      </p:pic>
    </p:spTree>
    <p:extLst>
      <p:ext uri="{BB962C8B-B14F-4D97-AF65-F5344CB8AC3E}">
        <p14:creationId xmlns:p14="http://schemas.microsoft.com/office/powerpoint/2010/main" val="199064999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6D7-D91C-DFF7-8B63-FD7CC3EA6261}"/>
              </a:ext>
            </a:extLst>
          </p:cNvPr>
          <p:cNvSpPr>
            <a:spLocks noGrp="1"/>
          </p:cNvSpPr>
          <p:nvPr>
            <p:ph type="title"/>
          </p:nvPr>
        </p:nvSpPr>
        <p:spPr/>
        <p:txBody>
          <a:bodyPr/>
          <a:lstStyle/>
          <a:p>
            <a:r>
              <a:rPr lang="en-US" b="1">
                <a:solidFill>
                  <a:srgbClr val="725689"/>
                </a:solidFill>
                <a:latin typeface="Franklin Gothic"/>
                <a:ea typeface="Calibri Light"/>
                <a:cs typeface="Calibri Light"/>
              </a:rPr>
              <a:t>Exploring Understandings of Indigenous Health and Well-being</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FAEE64EB-5045-E8A8-5E74-5D1C338123A7}"/>
              </a:ext>
            </a:extLst>
          </p:cNvPr>
          <p:cNvSpPr>
            <a:spLocks noGrp="1"/>
          </p:cNvSpPr>
          <p:nvPr>
            <p:ph idx="1"/>
          </p:nvPr>
        </p:nvSpPr>
        <p:spPr>
          <a:xfrm>
            <a:off x="838200" y="1825625"/>
            <a:ext cx="10515600" cy="371009"/>
          </a:xfrm>
        </p:spPr>
        <p:txBody>
          <a:bodyPr vert="horz" lIns="91440" tIns="45720" rIns="91440" bIns="45720" rtlCol="0" anchor="t">
            <a:normAutofit/>
          </a:bodyPr>
          <a:lstStyle/>
          <a:p>
            <a:pPr marL="0" indent="0" algn="ctr">
              <a:buNone/>
            </a:pPr>
            <a:r>
              <a:rPr lang="en-US" sz="2000">
                <a:latin typeface="Arial"/>
                <a:cs typeface="Arial"/>
              </a:rPr>
              <a:t>Our social identities can also determine our views on health and well-being. </a:t>
            </a:r>
            <a:endParaRPr lang="en-US" sz="2000">
              <a:ea typeface="Calibri" panose="020F0502020204030204"/>
              <a:cs typeface="Calibri" panose="020F0502020204030204"/>
            </a:endParaRPr>
          </a:p>
        </p:txBody>
      </p:sp>
      <p:sp>
        <p:nvSpPr>
          <p:cNvPr id="5" name="Content Placeholder 2">
            <a:extLst>
              <a:ext uri="{FF2B5EF4-FFF2-40B4-BE49-F238E27FC236}">
                <a16:creationId xmlns:a16="http://schemas.microsoft.com/office/drawing/2014/main" id="{1AAF521E-4E43-09C0-A1E7-D91681D88A49}"/>
              </a:ext>
            </a:extLst>
          </p:cNvPr>
          <p:cNvSpPr txBox="1">
            <a:spLocks/>
          </p:cNvSpPr>
          <p:nvPr/>
        </p:nvSpPr>
        <p:spPr>
          <a:xfrm>
            <a:off x="956286" y="5696078"/>
            <a:ext cx="10515600" cy="1032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000">
                <a:latin typeface="Arial"/>
                <a:cs typeface="Arial"/>
              </a:rPr>
              <a:t>Using the glass box metaphor, imagine standing in a box looking to the outside world. The colors are associated with various social identities that can color your glass box, shaping how you frame the world and how the world sees you (Brown et al., 2020). </a:t>
            </a:r>
          </a:p>
          <a:p>
            <a:pPr marL="0" indent="0" algn="ctr">
              <a:buFont typeface="Arial" panose="020B0604020202020204" pitchFamily="34" charset="0"/>
              <a:buNone/>
            </a:pPr>
            <a:endParaRPr lang="en-US" sz="2000">
              <a:latin typeface="Arial"/>
              <a:ea typeface="Calibri" panose="020F0502020204030204"/>
              <a:cs typeface="Arial"/>
            </a:endParaRPr>
          </a:p>
        </p:txBody>
      </p:sp>
      <p:grpSp>
        <p:nvGrpSpPr>
          <p:cNvPr id="4" name="Group 3" descr="This infographic provides examples of social identities. Social identities can look the way of religion, age, culture, socioeconomic status, education, sexual orientation, race, and gender. The infographic presents each social identity with an associated color for the Glass Box Metaphor. ">
            <a:extLst>
              <a:ext uri="{FF2B5EF4-FFF2-40B4-BE49-F238E27FC236}">
                <a16:creationId xmlns:a16="http://schemas.microsoft.com/office/drawing/2014/main" id="{021EA1B9-26F7-8F12-B582-3B3682366053}"/>
              </a:ext>
            </a:extLst>
          </p:cNvPr>
          <p:cNvGrpSpPr/>
          <p:nvPr/>
        </p:nvGrpSpPr>
        <p:grpSpPr>
          <a:xfrm>
            <a:off x="2233963" y="2399573"/>
            <a:ext cx="7603012" cy="3100154"/>
            <a:chOff x="1418642" y="1498183"/>
            <a:chExt cx="6063248" cy="2537852"/>
          </a:xfrm>
        </p:grpSpPr>
        <p:sp>
          <p:nvSpPr>
            <p:cNvPr id="6" name="Flowchart: Connector 5">
              <a:extLst>
                <a:ext uri="{FF2B5EF4-FFF2-40B4-BE49-F238E27FC236}">
                  <a16:creationId xmlns:a16="http://schemas.microsoft.com/office/drawing/2014/main" id="{FF8815E4-994A-C2BB-9225-BF4D14079B6E}"/>
                </a:ext>
              </a:extLst>
            </p:cNvPr>
            <p:cNvSpPr/>
            <p:nvPr/>
          </p:nvSpPr>
          <p:spPr>
            <a:xfrm>
              <a:off x="6263078" y="1498183"/>
              <a:ext cx="1218197" cy="1195639"/>
            </a:xfrm>
            <a:prstGeom prst="flowChartConnector">
              <a:avLst/>
            </a:prstGeom>
            <a:solidFill>
              <a:srgbClr val="3DBFB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Class</a:t>
              </a:r>
            </a:p>
          </p:txBody>
        </p:sp>
        <p:sp>
          <p:nvSpPr>
            <p:cNvPr id="7" name="Flowchart: Connector 6">
              <a:extLst>
                <a:ext uri="{FF2B5EF4-FFF2-40B4-BE49-F238E27FC236}">
                  <a16:creationId xmlns:a16="http://schemas.microsoft.com/office/drawing/2014/main" id="{CB0DA5BD-BF17-EAB2-0B5C-D930F4532A90}"/>
                </a:ext>
              </a:extLst>
            </p:cNvPr>
            <p:cNvSpPr/>
            <p:nvPr/>
          </p:nvSpPr>
          <p:spPr>
            <a:xfrm>
              <a:off x="1418642" y="2835711"/>
              <a:ext cx="1218197" cy="1195639"/>
            </a:xfrm>
            <a:prstGeom prst="flowChartConnector">
              <a:avLst/>
            </a:prstGeom>
            <a:solidFill>
              <a:srgbClr val="3DBFB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Education</a:t>
              </a:r>
            </a:p>
          </p:txBody>
        </p:sp>
        <p:sp>
          <p:nvSpPr>
            <p:cNvPr id="8" name="Flowchart: Connector 7">
              <a:extLst>
                <a:ext uri="{FF2B5EF4-FFF2-40B4-BE49-F238E27FC236}">
                  <a16:creationId xmlns:a16="http://schemas.microsoft.com/office/drawing/2014/main" id="{B42B7408-767B-5F25-CFEC-9253FAD2615C}"/>
                </a:ext>
              </a:extLst>
            </p:cNvPr>
            <p:cNvSpPr/>
            <p:nvPr/>
          </p:nvSpPr>
          <p:spPr>
            <a:xfrm>
              <a:off x="3045987" y="2840395"/>
              <a:ext cx="1218197" cy="1195639"/>
            </a:xfrm>
            <a:prstGeom prst="flowChartConnector">
              <a:avLst/>
            </a:prstGeom>
            <a:solidFill>
              <a:srgbClr val="FBB61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b="1">
                  <a:solidFill>
                    <a:schemeClr val="tx1"/>
                  </a:solidFill>
                  <a:latin typeface="Arial"/>
                  <a:cs typeface="Arial"/>
                </a:rPr>
                <a:t>Sexual Orientation</a:t>
              </a:r>
            </a:p>
          </p:txBody>
        </p:sp>
        <p:sp>
          <p:nvSpPr>
            <p:cNvPr id="9" name="Flowchart: Connector 8">
              <a:extLst>
                <a:ext uri="{FF2B5EF4-FFF2-40B4-BE49-F238E27FC236}">
                  <a16:creationId xmlns:a16="http://schemas.microsoft.com/office/drawing/2014/main" id="{BE5D273B-0C41-6575-A460-06B77B232E26}"/>
                </a:ext>
              </a:extLst>
            </p:cNvPr>
            <p:cNvSpPr/>
            <p:nvPr/>
          </p:nvSpPr>
          <p:spPr>
            <a:xfrm>
              <a:off x="1420984" y="1498307"/>
              <a:ext cx="1218197" cy="1195639"/>
            </a:xfrm>
            <a:prstGeom prst="flowChartConnector">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Religion</a:t>
              </a:r>
            </a:p>
          </p:txBody>
        </p:sp>
        <p:sp>
          <p:nvSpPr>
            <p:cNvPr id="10" name="Flowchart: Connector 9">
              <a:extLst>
                <a:ext uri="{FF2B5EF4-FFF2-40B4-BE49-F238E27FC236}">
                  <a16:creationId xmlns:a16="http://schemas.microsoft.com/office/drawing/2014/main" id="{154C484B-1850-BA07-EBE0-39368FC1D3E7}"/>
                </a:ext>
              </a:extLst>
            </p:cNvPr>
            <p:cNvSpPr/>
            <p:nvPr/>
          </p:nvSpPr>
          <p:spPr>
            <a:xfrm>
              <a:off x="4703040" y="2840396"/>
              <a:ext cx="1218197" cy="1195639"/>
            </a:xfrm>
            <a:prstGeom prst="flowChartConnector">
              <a:avLst/>
            </a:prstGeom>
            <a:solidFill>
              <a:srgbClr val="72568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Race</a:t>
              </a:r>
              <a:endParaRPr lang="en-US">
                <a:latin typeface="Arial"/>
                <a:cs typeface="Arial"/>
              </a:endParaRPr>
            </a:p>
          </p:txBody>
        </p:sp>
        <p:sp>
          <p:nvSpPr>
            <p:cNvPr id="11" name="Flowchart: Connector 10">
              <a:extLst>
                <a:ext uri="{FF2B5EF4-FFF2-40B4-BE49-F238E27FC236}">
                  <a16:creationId xmlns:a16="http://schemas.microsoft.com/office/drawing/2014/main" id="{348A180D-0DD8-1BDC-7403-12FCE4DBCCF1}"/>
                </a:ext>
              </a:extLst>
            </p:cNvPr>
            <p:cNvSpPr/>
            <p:nvPr/>
          </p:nvSpPr>
          <p:spPr>
            <a:xfrm>
              <a:off x="3016277" y="1507677"/>
              <a:ext cx="1218197" cy="1195639"/>
            </a:xfrm>
            <a:prstGeom prst="flowChartConnector">
              <a:avLst/>
            </a:prstGeom>
            <a:solidFill>
              <a:srgbClr val="72568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Age</a:t>
              </a:r>
            </a:p>
          </p:txBody>
        </p:sp>
        <p:sp>
          <p:nvSpPr>
            <p:cNvPr id="12" name="Flowchart: Connector 11">
              <a:extLst>
                <a:ext uri="{FF2B5EF4-FFF2-40B4-BE49-F238E27FC236}">
                  <a16:creationId xmlns:a16="http://schemas.microsoft.com/office/drawing/2014/main" id="{5EBAEE59-8897-5F23-D9E5-2C2B28228131}"/>
                </a:ext>
              </a:extLst>
            </p:cNvPr>
            <p:cNvSpPr/>
            <p:nvPr/>
          </p:nvSpPr>
          <p:spPr>
            <a:xfrm>
              <a:off x="6263693" y="2835711"/>
              <a:ext cx="1218197" cy="1195639"/>
            </a:xfrm>
            <a:prstGeom prst="flowChartConnector">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latin typeface="Arial"/>
                  <a:cs typeface="Arial"/>
                </a:rPr>
                <a:t>Gender</a:t>
              </a:r>
              <a:endParaRPr lang="en-US">
                <a:latin typeface="Arial"/>
                <a:ea typeface="Calibri" panose="020F0502020204030204"/>
                <a:cs typeface="Arial"/>
              </a:endParaRPr>
            </a:p>
          </p:txBody>
        </p:sp>
        <p:sp>
          <p:nvSpPr>
            <p:cNvPr id="13" name="Flowchart: Connector 12">
              <a:extLst>
                <a:ext uri="{FF2B5EF4-FFF2-40B4-BE49-F238E27FC236}">
                  <a16:creationId xmlns:a16="http://schemas.microsoft.com/office/drawing/2014/main" id="{FDD67FF8-B102-7D2F-FC7E-DFBEAB0612C0}"/>
                </a:ext>
              </a:extLst>
            </p:cNvPr>
            <p:cNvSpPr/>
            <p:nvPr/>
          </p:nvSpPr>
          <p:spPr>
            <a:xfrm>
              <a:off x="4705259" y="1498308"/>
              <a:ext cx="1218197" cy="1195639"/>
            </a:xfrm>
            <a:prstGeom prst="flowChartConnector">
              <a:avLst/>
            </a:prstGeom>
            <a:solidFill>
              <a:srgbClr val="FBB61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chemeClr val="tx1"/>
                  </a:solidFill>
                  <a:latin typeface="Arial"/>
                  <a:cs typeface="Arial"/>
                </a:rPr>
                <a:t>Culture</a:t>
              </a:r>
            </a:p>
          </p:txBody>
        </p:sp>
      </p:grpSp>
    </p:spTree>
    <p:extLst>
      <p:ext uri="{BB962C8B-B14F-4D97-AF65-F5344CB8AC3E}">
        <p14:creationId xmlns:p14="http://schemas.microsoft.com/office/powerpoint/2010/main" val="9931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1F84-3CB7-1104-F22B-EDDECA4D5C4A}"/>
              </a:ext>
            </a:extLst>
          </p:cNvPr>
          <p:cNvSpPr>
            <a:spLocks noGrp="1"/>
          </p:cNvSpPr>
          <p:nvPr>
            <p:ph type="title"/>
          </p:nvPr>
        </p:nvSpPr>
        <p:spPr/>
        <p:txBody>
          <a:bodyPr/>
          <a:lstStyle/>
          <a:p>
            <a:r>
              <a:rPr lang="en-US" b="1">
                <a:solidFill>
                  <a:srgbClr val="725689"/>
                </a:solidFill>
                <a:latin typeface="Franklin Gothic"/>
                <a:ea typeface="Calibri Light"/>
                <a:cs typeface="Calibri Light"/>
              </a:rPr>
              <a:t>Positionality and Intersectionality</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7C08EBCE-155D-CA46-4BB5-E60915C4DBC5}"/>
              </a:ext>
            </a:extLst>
          </p:cNvPr>
          <p:cNvSpPr>
            <a:spLocks noGrp="1"/>
          </p:cNvSpPr>
          <p:nvPr>
            <p:ph idx="1"/>
          </p:nvPr>
        </p:nvSpPr>
        <p:spPr>
          <a:xfrm>
            <a:off x="838200" y="1511860"/>
            <a:ext cx="5565507" cy="4732338"/>
          </a:xfrm>
        </p:spPr>
        <p:txBody>
          <a:bodyPr vert="horz" lIns="91440" tIns="45720" rIns="91440" bIns="45720" rtlCol="0" anchor="t">
            <a:noAutofit/>
          </a:bodyPr>
          <a:lstStyle/>
          <a:p>
            <a:pPr marL="0" indent="0">
              <a:lnSpc>
                <a:spcPct val="100000"/>
              </a:lnSpc>
              <a:spcBef>
                <a:spcPts val="0"/>
              </a:spcBef>
              <a:buNone/>
            </a:pPr>
            <a:r>
              <a:rPr lang="en-US" sz="2000">
                <a:latin typeface="Arial"/>
                <a:cs typeface="Arial"/>
              </a:rPr>
              <a:t>Now we bring the two reflections together to describe the terms positionality and intersectionality. </a:t>
            </a:r>
          </a:p>
          <a:p>
            <a:pPr marL="0" indent="0">
              <a:lnSpc>
                <a:spcPct val="100000"/>
              </a:lnSpc>
              <a:spcBef>
                <a:spcPts val="0"/>
              </a:spcBef>
              <a:buNone/>
            </a:pPr>
            <a:endParaRPr lang="en-US" sz="2000">
              <a:latin typeface="Arial"/>
              <a:cs typeface="Arial"/>
            </a:endParaRPr>
          </a:p>
          <a:p>
            <a:pPr marL="0" indent="0">
              <a:lnSpc>
                <a:spcPct val="100000"/>
              </a:lnSpc>
              <a:spcBef>
                <a:spcPts val="0"/>
              </a:spcBef>
              <a:buNone/>
            </a:pPr>
            <a:r>
              <a:rPr lang="en-US" sz="2000" b="1">
                <a:solidFill>
                  <a:srgbClr val="725689"/>
                </a:solidFill>
                <a:latin typeface="Arial"/>
                <a:cs typeface="Arial"/>
              </a:rPr>
              <a:t>Positionality </a:t>
            </a:r>
            <a:r>
              <a:rPr lang="en-US" sz="2000">
                <a:solidFill>
                  <a:srgbClr val="000000"/>
                </a:solidFill>
                <a:latin typeface="Arial"/>
                <a:cs typeface="Arial"/>
              </a:rPr>
              <a:t>describes the social and cultural identities and communities that influence our understanding of health and well-being. </a:t>
            </a:r>
            <a:endParaRPr lang="en-US" sz="2000">
              <a:solidFill>
                <a:srgbClr val="725689"/>
              </a:solidFill>
              <a:latin typeface="Arial"/>
              <a:cs typeface="Arial"/>
            </a:endParaRPr>
          </a:p>
          <a:p>
            <a:pPr marL="0" indent="0">
              <a:lnSpc>
                <a:spcPct val="100000"/>
              </a:lnSpc>
              <a:spcBef>
                <a:spcPts val="0"/>
              </a:spcBef>
              <a:buNone/>
            </a:pPr>
            <a:endParaRPr lang="en-US" sz="2000">
              <a:solidFill>
                <a:srgbClr val="000000"/>
              </a:solidFill>
              <a:latin typeface="Arial"/>
              <a:cs typeface="Arial"/>
            </a:endParaRPr>
          </a:p>
          <a:p>
            <a:pPr marL="0" indent="0">
              <a:lnSpc>
                <a:spcPct val="100000"/>
              </a:lnSpc>
              <a:spcBef>
                <a:spcPts val="0"/>
              </a:spcBef>
              <a:buNone/>
            </a:pPr>
            <a:r>
              <a:rPr lang="en-US" sz="2000" b="1">
                <a:solidFill>
                  <a:srgbClr val="725689"/>
                </a:solidFill>
                <a:latin typeface="Arial"/>
                <a:cs typeface="Arial"/>
              </a:rPr>
              <a:t>Intersectionality </a:t>
            </a:r>
            <a:r>
              <a:rPr lang="en-US" sz="2000">
                <a:latin typeface="Arial"/>
                <a:cs typeface="Arial"/>
              </a:rPr>
              <a:t>may be part of our positionality and how we come together with various communities that often represent our social and cultural identities. </a:t>
            </a:r>
            <a:endParaRPr lang="en-US" sz="2000" b="1">
              <a:solidFill>
                <a:srgbClr val="000000"/>
              </a:solidFill>
              <a:latin typeface="Arial"/>
              <a:cs typeface="Arial"/>
            </a:endParaRPr>
          </a:p>
          <a:p>
            <a:pPr>
              <a:lnSpc>
                <a:spcPct val="100000"/>
              </a:lnSpc>
              <a:spcBef>
                <a:spcPts val="0"/>
              </a:spcBef>
            </a:pPr>
            <a:endParaRPr lang="en-US" sz="1600">
              <a:latin typeface="Arial"/>
              <a:ea typeface="Calibri"/>
              <a:cs typeface="Arial"/>
            </a:endParaRPr>
          </a:p>
          <a:p>
            <a:pPr>
              <a:lnSpc>
                <a:spcPct val="100000"/>
              </a:lnSpc>
              <a:spcBef>
                <a:spcPts val="0"/>
              </a:spcBef>
            </a:pPr>
            <a:endParaRPr lang="en-US" sz="1100">
              <a:solidFill>
                <a:srgbClr val="222222"/>
              </a:solidFill>
              <a:latin typeface="Arial"/>
              <a:ea typeface="Calibri"/>
              <a:cs typeface="Arial"/>
            </a:endParaRPr>
          </a:p>
          <a:p>
            <a:endParaRPr lang="en-US">
              <a:ea typeface="Calibri"/>
              <a:cs typeface="Calibri"/>
            </a:endParaRPr>
          </a:p>
        </p:txBody>
      </p:sp>
      <p:sp>
        <p:nvSpPr>
          <p:cNvPr id="4" name="TextBox 3">
            <a:extLst>
              <a:ext uri="{FF2B5EF4-FFF2-40B4-BE49-F238E27FC236}">
                <a16:creationId xmlns:a16="http://schemas.microsoft.com/office/drawing/2014/main" id="{78E61433-20B3-8B6E-7626-D3D2EE4ECD32}"/>
              </a:ext>
            </a:extLst>
          </p:cNvPr>
          <p:cNvSpPr txBox="1"/>
          <p:nvPr/>
        </p:nvSpPr>
        <p:spPr>
          <a:xfrm>
            <a:off x="7141521" y="1677834"/>
            <a:ext cx="444984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353864"/>
                </a:solidFill>
                <a:latin typeface="Arial"/>
                <a:cs typeface="Segoe UI"/>
              </a:rPr>
              <a:t>Activity:</a:t>
            </a:r>
          </a:p>
          <a:p>
            <a:pPr algn="ctr"/>
            <a:r>
              <a:rPr lang="en-US" sz="2000" b="1">
                <a:solidFill>
                  <a:srgbClr val="353864"/>
                </a:solidFill>
                <a:latin typeface="Arial"/>
                <a:cs typeface="Segoe UI"/>
              </a:rPr>
              <a:t>Pause and Reflect </a:t>
            </a:r>
          </a:p>
          <a:p>
            <a:pPr algn="ctr"/>
            <a:endParaRPr lang="en-US" sz="2000" b="1">
              <a:solidFill>
                <a:srgbClr val="353864"/>
              </a:solidFill>
              <a:latin typeface="Arial"/>
              <a:cs typeface="Segoe UI"/>
            </a:endParaRPr>
          </a:p>
          <a:p>
            <a:pPr algn="ctr"/>
            <a:r>
              <a:rPr lang="en-US" sz="2000">
                <a:solidFill>
                  <a:srgbClr val="353864"/>
                </a:solidFill>
                <a:latin typeface="Arial"/>
                <a:cs typeface="Segoe UI"/>
              </a:rPr>
              <a:t>What are three aspects of your identity? Why are they important to you?</a:t>
            </a:r>
          </a:p>
          <a:p>
            <a:pPr algn="ctr"/>
            <a:endParaRPr lang="en-US" sz="2000" i="1">
              <a:solidFill>
                <a:srgbClr val="353864"/>
              </a:solidFill>
              <a:latin typeface="Arial"/>
              <a:cs typeface="Segoe UI"/>
            </a:endParaRPr>
          </a:p>
          <a:p>
            <a:pPr algn="ctr"/>
            <a:r>
              <a:rPr lang="en-US" sz="2000" i="1">
                <a:solidFill>
                  <a:srgbClr val="353864"/>
                </a:solidFill>
                <a:latin typeface="Arial"/>
                <a:cs typeface="Segoe UI"/>
              </a:rPr>
              <a:t>Optional: share with your group or journal</a:t>
            </a:r>
          </a:p>
        </p:txBody>
      </p:sp>
      <p:sp>
        <p:nvSpPr>
          <p:cNvPr id="5" name="Rectangle 4">
            <a:extLst>
              <a:ext uri="{FF2B5EF4-FFF2-40B4-BE49-F238E27FC236}">
                <a16:creationId xmlns:a16="http://schemas.microsoft.com/office/drawing/2014/main" id="{4614630F-8C8A-B5C2-2D10-67384E3957F9}"/>
              </a:ext>
              <a:ext uri="{C183D7F6-B498-43B3-948B-1728B52AA6E4}">
                <adec:decorative xmlns:adec="http://schemas.microsoft.com/office/drawing/2017/decorative" val="1"/>
              </a:ext>
            </a:extLst>
          </p:cNvPr>
          <p:cNvSpPr/>
          <p:nvPr/>
        </p:nvSpPr>
        <p:spPr>
          <a:xfrm>
            <a:off x="7046258" y="1515035"/>
            <a:ext cx="4697506" cy="3137646"/>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Tree>
    <p:extLst>
      <p:ext uri="{BB962C8B-B14F-4D97-AF65-F5344CB8AC3E}">
        <p14:creationId xmlns:p14="http://schemas.microsoft.com/office/powerpoint/2010/main" val="131829904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291553"/>
            <a:ext cx="10515600" cy="1325563"/>
          </a:xfrm>
        </p:spPr>
        <p:txBody>
          <a:bodyPr/>
          <a:lstStyle/>
          <a:p>
            <a:r>
              <a:rPr lang="en-US" b="1">
                <a:solidFill>
                  <a:srgbClr val="725689"/>
                </a:solidFill>
                <a:latin typeface="Franklin Gothic"/>
                <a:ea typeface="Calibri Light"/>
                <a:cs typeface="Calibri Light"/>
              </a:rPr>
              <a:t>Indigenous Stress Coping Model</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954741" y="1942335"/>
            <a:ext cx="4588823" cy="39433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600"/>
              </a:spcAft>
              <a:buFont typeface="Arial,Sans-Serif"/>
              <a:buChar char="•"/>
            </a:pPr>
            <a:r>
              <a:rPr lang="en-US" sz="2000">
                <a:latin typeface="Arial"/>
                <a:ea typeface="Calibri" panose="020F0502020204030204"/>
                <a:cs typeface="Arial"/>
              </a:rPr>
              <a:t>Few health behavior models are developed from Indigenous worldviews, beliefs, knowledges, and lived experiences.</a:t>
            </a:r>
          </a:p>
          <a:p>
            <a:pPr marL="285750" indent="-285750">
              <a:lnSpc>
                <a:spcPct val="100000"/>
              </a:lnSpc>
              <a:spcBef>
                <a:spcPts val="0"/>
              </a:spcBef>
              <a:spcAft>
                <a:spcPts val="1600"/>
              </a:spcAft>
              <a:buFont typeface="Arial,Sans-Serif"/>
              <a:buChar char="•"/>
            </a:pPr>
            <a:r>
              <a:rPr lang="en-US" sz="2000">
                <a:latin typeface="Arial"/>
                <a:ea typeface="Calibri" panose="020F0502020204030204"/>
                <a:cs typeface="Arial"/>
              </a:rPr>
              <a:t>The Indigenist Stress Coping Model (right) is the first model to </a:t>
            </a:r>
            <a:r>
              <a:rPr lang="en-US" sz="2000" b="1">
                <a:latin typeface="Arial"/>
                <a:ea typeface="Calibri" panose="020F0502020204030204"/>
                <a:cs typeface="Arial"/>
              </a:rPr>
              <a:t>include American Indian and Alaska Native cultural connectedness as a buffer for major stress. </a:t>
            </a:r>
            <a:endParaRPr lang="en-US" sz="2000">
              <a:latin typeface="Arial"/>
              <a:ea typeface="Calibri" panose="020F0502020204030204"/>
              <a:cs typeface="Arial"/>
            </a:endParaRPr>
          </a:p>
          <a:p>
            <a:pPr marL="0" indent="0">
              <a:lnSpc>
                <a:spcPct val="100000"/>
              </a:lnSpc>
              <a:spcBef>
                <a:spcPts val="0"/>
              </a:spcBef>
              <a:buNone/>
            </a:pPr>
            <a:endParaRPr lang="en-US" sz="1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10" name="Content Placeholder 2">
            <a:extLst>
              <a:ext uri="{FF2B5EF4-FFF2-40B4-BE49-F238E27FC236}">
                <a16:creationId xmlns:a16="http://schemas.microsoft.com/office/drawing/2014/main" id="{FC1F9B4E-AF5B-2D44-F008-5D0A6BCA10A3}"/>
              </a:ext>
            </a:extLst>
          </p:cNvPr>
          <p:cNvSpPr txBox="1">
            <a:spLocks/>
          </p:cNvSpPr>
          <p:nvPr/>
        </p:nvSpPr>
        <p:spPr>
          <a:xfrm>
            <a:off x="6705957" y="6443531"/>
            <a:ext cx="2061648" cy="259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a:latin typeface="Arial"/>
                <a:cs typeface="Arial"/>
              </a:rPr>
              <a:t>(Walters et al., 2002).</a:t>
            </a:r>
            <a:endParaRPr lang="en-US" sz="1800">
              <a:ea typeface="Calibri" panose="020F0502020204030204"/>
              <a:cs typeface="Calibri" panose="020F0502020204030204"/>
            </a:endParaRPr>
          </a:p>
          <a:p>
            <a:pPr marL="0" indent="0" algn="ctr">
              <a:buFont typeface="Arial" panose="020B0604020202020204" pitchFamily="34" charset="0"/>
              <a:buNone/>
            </a:pPr>
            <a:endParaRPr lang="en-US" sz="2000">
              <a:latin typeface="Arial"/>
              <a:ea typeface="Calibri" panose="020F0502020204030204"/>
              <a:cs typeface="Arial"/>
            </a:endParaRPr>
          </a:p>
        </p:txBody>
      </p:sp>
      <p:sp>
        <p:nvSpPr>
          <p:cNvPr id="7" name="Rectangle 6">
            <a:extLst>
              <a:ext uri="{FF2B5EF4-FFF2-40B4-BE49-F238E27FC236}">
                <a16:creationId xmlns:a16="http://schemas.microsoft.com/office/drawing/2014/main" id="{BCB9B39C-8CA5-9DC8-7A12-4875D9A0F693}"/>
              </a:ext>
              <a:ext uri="{C183D7F6-B498-43B3-948B-1728B52AA6E4}">
                <adec:decorative xmlns:adec="http://schemas.microsoft.com/office/drawing/2017/decorative" val="1"/>
              </a:ext>
            </a:extLst>
          </p:cNvPr>
          <p:cNvSpPr/>
          <p:nvPr/>
        </p:nvSpPr>
        <p:spPr>
          <a:xfrm>
            <a:off x="6526206" y="1301265"/>
            <a:ext cx="5198008" cy="5458308"/>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3" name="TextBox 2">
            <a:extLst>
              <a:ext uri="{FF2B5EF4-FFF2-40B4-BE49-F238E27FC236}">
                <a16:creationId xmlns:a16="http://schemas.microsoft.com/office/drawing/2014/main" id="{D5120F18-D4F5-48FA-EF81-C08135AE0FBD}"/>
              </a:ext>
            </a:extLst>
          </p:cNvPr>
          <p:cNvSpPr txBox="1"/>
          <p:nvPr/>
        </p:nvSpPr>
        <p:spPr>
          <a:xfrm>
            <a:off x="6633125" y="1328740"/>
            <a:ext cx="48435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Figure 1: Sample Indigenist Stress Coping Model</a:t>
            </a:r>
            <a:endParaRPr lang="en-US" b="1"/>
          </a:p>
        </p:txBody>
      </p:sp>
      <p:pic>
        <p:nvPicPr>
          <p:cNvPr id="6" name="Picture 5" descr="A diagram of the Indigenist Stress Coping Model. The model describes the stress and coping processes. Arrows are used to articulate the relationship between stress and health outcomes, and the interplay of cultural buffers. ">
            <a:extLst>
              <a:ext uri="{FF2B5EF4-FFF2-40B4-BE49-F238E27FC236}">
                <a16:creationId xmlns:a16="http://schemas.microsoft.com/office/drawing/2014/main" id="{DEFE2F0E-48A6-CA06-FF09-575E80D244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0236" y="1694872"/>
            <a:ext cx="4772891" cy="4784437"/>
          </a:xfrm>
          <a:prstGeom prst="rect">
            <a:avLst/>
          </a:prstGeom>
        </p:spPr>
      </p:pic>
    </p:spTree>
    <p:extLst>
      <p:ext uri="{BB962C8B-B14F-4D97-AF65-F5344CB8AC3E}">
        <p14:creationId xmlns:p14="http://schemas.microsoft.com/office/powerpoint/2010/main" val="245770448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Indigenous Stressors Domain</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954741" y="1942335"/>
            <a:ext cx="6772836" cy="4037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US" sz="2000">
                <a:latin typeface="Arial"/>
                <a:ea typeface="Calibri"/>
                <a:cs typeface="Calibri"/>
              </a:rPr>
              <a:t>From the Indigenist Stress Coping Model, we chose four examples of stressors that have been documented among American Indian and Alaska Native communities for a variety of reasons. </a:t>
            </a:r>
            <a:endParaRPr lang="en-US" sz="2000">
              <a:latin typeface="Arial"/>
              <a:cs typeface="Arial"/>
            </a:endParaRPr>
          </a:p>
          <a:p>
            <a:pPr marL="0" indent="0">
              <a:lnSpc>
                <a:spcPct val="100000"/>
              </a:lnSpc>
              <a:spcBef>
                <a:spcPts val="0"/>
              </a:spcBef>
              <a:spcAft>
                <a:spcPts val="1600"/>
              </a:spcAft>
              <a:buNone/>
            </a:pPr>
            <a:r>
              <a:rPr lang="en-US" sz="2000">
                <a:latin typeface="Arial"/>
                <a:ea typeface="Calibri" panose="020F0502020204030204"/>
                <a:cs typeface="Calibri"/>
              </a:rPr>
              <a:t>Boarding Schools resulted in removal of children from reservation communities (Zephier et al., 2020). American Indian and Alaska Native children continue to be removed from their home communities at disproportionately high rates through the child welfare system (Limb et al., 2024). </a:t>
            </a:r>
          </a:p>
          <a:p>
            <a:pPr marL="0" indent="0">
              <a:lnSpc>
                <a:spcPct val="100000"/>
              </a:lnSpc>
              <a:spcBef>
                <a:spcPts val="0"/>
              </a:spcBef>
              <a:spcAft>
                <a:spcPts val="1600"/>
              </a:spcAft>
              <a:buNone/>
            </a:pPr>
            <a:r>
              <a:rPr lang="en-US" sz="2000" b="1">
                <a:latin typeface="Arial"/>
                <a:ea typeface="Calibri" panose="020F0502020204030204"/>
                <a:cs typeface="Calibri"/>
              </a:rPr>
              <a:t>What are stressors present in your community?</a:t>
            </a:r>
            <a:r>
              <a:rPr lang="en-US" sz="1800">
                <a:latin typeface="Arial"/>
                <a:ea typeface="Calibri" panose="020F0502020204030204"/>
                <a:cs typeface="Calibri"/>
              </a:rPr>
              <a:t> </a:t>
            </a:r>
          </a:p>
          <a:p>
            <a:pPr marL="0" indent="0">
              <a:lnSpc>
                <a:spcPct val="100000"/>
              </a:lnSpc>
              <a:spcBef>
                <a:spcPts val="0"/>
              </a:spcBef>
              <a:buNone/>
            </a:pPr>
            <a:endParaRPr lang="en-US" sz="1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7" name="Rectangle 6">
            <a:extLst>
              <a:ext uri="{FF2B5EF4-FFF2-40B4-BE49-F238E27FC236}">
                <a16:creationId xmlns:a16="http://schemas.microsoft.com/office/drawing/2014/main" id="{BCB9B39C-8CA5-9DC8-7A12-4875D9A0F693}"/>
              </a:ext>
              <a:ext uri="{C183D7F6-B498-43B3-948B-1728B52AA6E4}">
                <adec:decorative xmlns:adec="http://schemas.microsoft.com/office/drawing/2017/decorative" val="1"/>
              </a:ext>
            </a:extLst>
          </p:cNvPr>
          <p:cNvSpPr/>
          <p:nvPr/>
        </p:nvSpPr>
        <p:spPr>
          <a:xfrm>
            <a:off x="8361547" y="1507210"/>
            <a:ext cx="3066756" cy="5021614"/>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pic>
        <p:nvPicPr>
          <p:cNvPr id="4" name="Picture 3" descr="Diagram of the stressor domain in the Indigenist Stress Coping Model provides examples such as: child removal from families and communities; adverse childhood experiences, food insecurity; and housing insecurity.  ">
            <a:extLst>
              <a:ext uri="{FF2B5EF4-FFF2-40B4-BE49-F238E27FC236}">
                <a16:creationId xmlns:a16="http://schemas.microsoft.com/office/drawing/2014/main" id="{F3ECA984-432A-D39A-1D91-1F19D9CE47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0601" y="1618813"/>
            <a:ext cx="2559838" cy="4790977"/>
          </a:xfrm>
          <a:prstGeom prst="rect">
            <a:avLst/>
          </a:prstGeom>
        </p:spPr>
      </p:pic>
    </p:spTree>
    <p:extLst>
      <p:ext uri="{BB962C8B-B14F-4D97-AF65-F5344CB8AC3E}">
        <p14:creationId xmlns:p14="http://schemas.microsoft.com/office/powerpoint/2010/main" val="41926807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Indigenous Coping Domain</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908559" y="1676790"/>
            <a:ext cx="6772836" cy="42963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US" sz="2000" dirty="0">
                <a:latin typeface="Arial"/>
                <a:ea typeface="Calibri"/>
                <a:cs typeface="Calibri"/>
              </a:rPr>
              <a:t>From the Indigenist Stress Coping Model, we chose six examples of coping strategies that have been documented among American Indian and Alaska Native communities.</a:t>
            </a:r>
          </a:p>
          <a:p>
            <a:pPr marL="0" indent="0">
              <a:lnSpc>
                <a:spcPct val="100000"/>
              </a:lnSpc>
              <a:spcBef>
                <a:spcPts val="0"/>
              </a:spcBef>
              <a:spcAft>
                <a:spcPts val="1600"/>
              </a:spcAft>
              <a:buNone/>
            </a:pPr>
            <a:r>
              <a:rPr lang="en-US" sz="2000" dirty="0">
                <a:latin typeface="Arial"/>
                <a:ea typeface="Calibri"/>
                <a:cs typeface="Calibri"/>
              </a:rPr>
              <a:t>First Nation communities in Canada that have the highest levels of language retention also report lower levels of suicidality (Hallett et al., 2007). American Indian and Alaska Native Tribal college students who report high levels of instrumental social support also report lower levels of depression and anxiety (Parker et al., 2020). </a:t>
            </a:r>
          </a:p>
          <a:p>
            <a:pPr marL="0" indent="0">
              <a:lnSpc>
                <a:spcPct val="100000"/>
              </a:lnSpc>
              <a:spcBef>
                <a:spcPts val="0"/>
              </a:spcBef>
              <a:spcAft>
                <a:spcPts val="1600"/>
              </a:spcAft>
              <a:buNone/>
            </a:pPr>
            <a:r>
              <a:rPr lang="en-US" sz="2000" b="1" dirty="0">
                <a:latin typeface="Arial"/>
                <a:ea typeface="Calibri" panose="020F0502020204030204"/>
                <a:cs typeface="Calibri"/>
              </a:rPr>
              <a:t>What coping strategies are present in your community? </a:t>
            </a:r>
            <a:r>
              <a:rPr lang="en-US" sz="1800" dirty="0">
                <a:latin typeface="Arial"/>
                <a:ea typeface="Calibri" panose="020F0502020204030204"/>
                <a:cs typeface="Calibri"/>
              </a:rPr>
              <a:t> </a:t>
            </a:r>
          </a:p>
          <a:p>
            <a:pPr marL="0" indent="0">
              <a:lnSpc>
                <a:spcPct val="100000"/>
              </a:lnSpc>
              <a:spcBef>
                <a:spcPts val="0"/>
              </a:spcBef>
              <a:buNone/>
            </a:pPr>
            <a:endParaRPr lang="en-US" sz="1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pic>
        <p:nvPicPr>
          <p:cNvPr id="4" name="Picture 3" descr="Diagram of the coping domain provides examples, such as: Indigenous language retention and revitalization; tribal identity and growth; spirituality practices; traditional medicine practices; kinship practices and support; and traditional roles and responsibilities. ">
            <a:extLst>
              <a:ext uri="{FF2B5EF4-FFF2-40B4-BE49-F238E27FC236}">
                <a16:creationId xmlns:a16="http://schemas.microsoft.com/office/drawing/2014/main" id="{B89277D4-F293-4694-E566-2FDA95FBC62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86962" y="1089207"/>
            <a:ext cx="3431005" cy="5631781"/>
          </a:xfrm>
          <a:prstGeom prst="rect">
            <a:avLst/>
          </a:prstGeom>
          <a:ln>
            <a:solidFill>
              <a:srgbClr val="4472C4"/>
            </a:solidFill>
          </a:ln>
        </p:spPr>
      </p:pic>
      <p:sp>
        <p:nvSpPr>
          <p:cNvPr id="7" name="Rectangle 6">
            <a:extLst>
              <a:ext uri="{FF2B5EF4-FFF2-40B4-BE49-F238E27FC236}">
                <a16:creationId xmlns:a16="http://schemas.microsoft.com/office/drawing/2014/main" id="{BCB9B39C-8CA5-9DC8-7A12-4875D9A0F693}"/>
              </a:ext>
              <a:ext uri="{C183D7F6-B498-43B3-948B-1728B52AA6E4}">
                <adec:decorative xmlns:adec="http://schemas.microsoft.com/office/drawing/2017/decorative" val="1"/>
              </a:ext>
            </a:extLst>
          </p:cNvPr>
          <p:cNvSpPr/>
          <p:nvPr/>
        </p:nvSpPr>
        <p:spPr>
          <a:xfrm>
            <a:off x="8465456" y="1241665"/>
            <a:ext cx="3066756" cy="5367977"/>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Tree>
    <p:extLst>
      <p:ext uri="{BB962C8B-B14F-4D97-AF65-F5344CB8AC3E}">
        <p14:creationId xmlns:p14="http://schemas.microsoft.com/office/powerpoint/2010/main" val="156942327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a:solidFill>
                  <a:srgbClr val="725689"/>
                </a:solidFill>
                <a:latin typeface="Franklin Gothic"/>
                <a:ea typeface="Calibri Light"/>
                <a:cs typeface="Calibri Light"/>
              </a:rPr>
              <a:t>Summary Checkpoint</a:t>
            </a: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606261"/>
            <a:ext cx="10515600" cy="4351338"/>
          </a:xfrm>
        </p:spPr>
        <p:txBody>
          <a:bodyPr vert="horz" lIns="91440" tIns="45720" rIns="91440" bIns="45720" rtlCol="0" anchor="t">
            <a:noAutofit/>
          </a:bodyPr>
          <a:lstStyle/>
          <a:p>
            <a:pPr>
              <a:spcBef>
                <a:spcPts val="0"/>
              </a:spcBef>
              <a:spcAft>
                <a:spcPts val="1200"/>
              </a:spcAft>
              <a:buNone/>
            </a:pPr>
            <a:r>
              <a:rPr lang="en-US" sz="2400">
                <a:latin typeface="Arial"/>
                <a:cs typeface="Arial"/>
              </a:rPr>
              <a:t>The content and activities of this module were designed for your team to: </a:t>
            </a:r>
          </a:p>
          <a:p>
            <a:pPr>
              <a:spcBef>
                <a:spcPts val="0"/>
              </a:spcBef>
              <a:spcAft>
                <a:spcPts val="1200"/>
              </a:spcAft>
            </a:pPr>
            <a:r>
              <a:rPr lang="en-US" sz="2400">
                <a:latin typeface="Arial"/>
                <a:cs typeface="Arial"/>
              </a:rPr>
              <a:t>Build and maintain trust and connections </a:t>
            </a:r>
          </a:p>
          <a:p>
            <a:pPr>
              <a:spcBef>
                <a:spcPts val="0"/>
              </a:spcBef>
              <a:spcAft>
                <a:spcPts val="1200"/>
              </a:spcAft>
            </a:pPr>
            <a:r>
              <a:rPr lang="en-US" sz="2400">
                <a:latin typeface="Arial"/>
                <a:cs typeface="Arial"/>
              </a:rPr>
              <a:t>Describe shared community health beliefs and behaviors </a:t>
            </a:r>
          </a:p>
          <a:p>
            <a:pPr>
              <a:spcBef>
                <a:spcPts val="0"/>
              </a:spcBef>
              <a:spcAft>
                <a:spcPts val="1200"/>
              </a:spcAft>
            </a:pPr>
            <a:r>
              <a:rPr lang="en-US" sz="2400">
                <a:latin typeface="Arial"/>
                <a:cs typeface="Arial"/>
              </a:rPr>
              <a:t>Map pathways and strategies for health and well-being</a:t>
            </a:r>
            <a:endParaRPr lang="en-US">
              <a:ea typeface="Calibri" panose="020F0502020204030204"/>
              <a:cs typeface="Calibri" panose="020F0502020204030204"/>
            </a:endParaRPr>
          </a:p>
          <a:p>
            <a:pPr>
              <a:spcBef>
                <a:spcPts val="0"/>
              </a:spcBef>
              <a:spcAft>
                <a:spcPts val="1200"/>
              </a:spcAft>
            </a:pPr>
            <a:r>
              <a:rPr lang="en-US" sz="2400">
                <a:latin typeface="Arial"/>
                <a:cs typeface="Arial"/>
              </a:rPr>
              <a:t>Describe social determinants of health that create the conditions in these pathways</a:t>
            </a:r>
            <a:endParaRPr lang="en-US">
              <a:ea typeface="Calibri" panose="020F0502020204030204"/>
              <a:cs typeface="Calibri" panose="020F0502020204030204"/>
            </a:endParaRPr>
          </a:p>
          <a:p>
            <a:pPr marL="0" indent="0">
              <a:lnSpc>
                <a:spcPct val="100000"/>
              </a:lnSpc>
              <a:spcBef>
                <a:spcPts val="0"/>
              </a:spcBef>
              <a:buNone/>
            </a:pPr>
            <a:endParaRPr lang="en-US" sz="2200">
              <a:latin typeface="Arial"/>
              <a:cs typeface="Arial"/>
            </a:endParaRPr>
          </a:p>
          <a:p>
            <a:endParaRPr lang="en-US">
              <a:ea typeface="Calibri"/>
              <a:cs typeface="Calibri"/>
            </a:endParaRPr>
          </a:p>
        </p:txBody>
      </p:sp>
    </p:spTree>
    <p:extLst>
      <p:ext uri="{BB962C8B-B14F-4D97-AF65-F5344CB8AC3E}">
        <p14:creationId xmlns:p14="http://schemas.microsoft.com/office/powerpoint/2010/main" val="4207686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495ef71c-d377-45bd-bf17-8fa16429eb4b" xsi:nil="true"/>
    <TaxCatchAll xmlns="ab06a5aa-8e31-4bdb-9b13-38c58a92ec8a" xsi:nil="true"/>
    <lcf76f155ced4ddcb4097134ff3c332f xmlns="495ef71c-d377-45bd-bf17-8fa16429eb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4EAD402B59241A58C6A403A3D47C0" ma:contentTypeVersion="19" ma:contentTypeDescription="Create a new document." ma:contentTypeScope="" ma:versionID="e24ba571b0597268c3c4a4fb0f5e3883">
  <xsd:schema xmlns:xsd="http://www.w3.org/2001/XMLSchema" xmlns:xs="http://www.w3.org/2001/XMLSchema" xmlns:p="http://schemas.microsoft.com/office/2006/metadata/properties" xmlns:ns2="495ef71c-d377-45bd-bf17-8fa16429eb4b" xmlns:ns3="d6f125d2-7c0c-4a57-9485-97b9598190a1" xmlns:ns4="ab06a5aa-8e31-4bdb-9b13-38c58a92ec8a" targetNamespace="http://schemas.microsoft.com/office/2006/metadata/properties" ma:root="true" ma:fieldsID="3cb4bf3fc44d629d8813777bd37a9445" ns2:_="" ns3:_="" ns4:_="">
    <xsd:import namespace="495ef71c-d377-45bd-bf17-8fa16429eb4b"/>
    <xsd:import namespace="d6f125d2-7c0c-4a57-9485-97b9598190a1"/>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SearchProperties"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ef71c-d377-45bd-bf17-8fa16429e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Status" ma:index="25" nillable="true" ma:displayName="Status" ma:format="Dropdown" ma:internalName="Statu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f125d2-7c0c-4a57-9485-97b9598190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551c840-9f07-4fb4-a913-cee81e9a59dd}" ma:internalName="TaxCatchAll" ma:showField="CatchAllData" ma:web="d6f125d2-7c0c-4a57-9485-97b959819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F3569-A415-4AA0-9E7A-A3A2388536E3}">
  <ds:schemaRefs>
    <ds:schemaRef ds:uri="495ef71c-d377-45bd-bf17-8fa16429eb4b"/>
    <ds:schemaRef ds:uri="ab06a5aa-8e31-4bdb-9b13-38c58a92ec8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CC7B49-6A66-4ECF-8D4E-27AF8CF0DB1A}">
  <ds:schemaRefs>
    <ds:schemaRef ds:uri="495ef71c-d377-45bd-bf17-8fa16429eb4b"/>
    <ds:schemaRef ds:uri="ab06a5aa-8e31-4bdb-9b13-38c58a92ec8a"/>
    <ds:schemaRef ds:uri="d6f125d2-7c0c-4a57-9485-97b9598190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2140C7-89E6-443D-993C-53B3139BD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2428</Words>
  <Application>Microsoft Macintosh PowerPoint</Application>
  <PresentationFormat>Widescreen</PresentationFormat>
  <Paragraphs>187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Arial,Sans-Serif</vt:lpstr>
      <vt:lpstr>Calibri</vt:lpstr>
      <vt:lpstr>Calibri Light</vt:lpstr>
      <vt:lpstr>Franklin Gothic</vt:lpstr>
      <vt:lpstr>Office Theme</vt:lpstr>
      <vt:lpstr>ISDOH Training: Our Stories, Our Journeys</vt:lpstr>
      <vt:lpstr>Purpose and Learning Objectives</vt:lpstr>
      <vt:lpstr>Exploring Understandings of Indigenous Health and Well-being</vt:lpstr>
      <vt:lpstr>Exploring Understandings of Indigenous Health and Well-being</vt:lpstr>
      <vt:lpstr>Positionality and Intersectionality</vt:lpstr>
      <vt:lpstr>Indigenous Stress Coping Model</vt:lpstr>
      <vt:lpstr>Indigenous Stressors Domain</vt:lpstr>
      <vt:lpstr>Indigenous Coping Domain</vt:lpstr>
      <vt:lpstr>Summary Checkpoint</vt:lpstr>
      <vt:lpstr>Health Outcomes</vt:lpstr>
      <vt:lpstr>Applying Models and Identifying Social Determinants</vt:lpstr>
      <vt:lpstr>Our Stories, Our Journeys – An Adapted River of Life Activity</vt:lpstr>
      <vt:lpstr>Activity – Part 1: Create Personal Journey</vt:lpstr>
      <vt:lpstr>Reflection Questions– Part 1 (cont.)</vt:lpstr>
      <vt:lpstr>Activity – Part 2: Identify Common Themes for Health and Wellness</vt:lpstr>
      <vt:lpstr>Activity – Part 2: Identify Common Themes for Health and Wellness</vt:lpstr>
      <vt:lpstr>Activity – Part 2: Identify Common Themes</vt:lpstr>
      <vt:lpstr>Post-Module Reflection</vt:lpstr>
      <vt:lpstr>Summary</vt:lpstr>
      <vt:lpstr>Bibliography</vt:lpstr>
      <vt:lpstr>Citation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Josiah Concho</dc:creator>
  <cp:lastModifiedBy>Mychal Handley</cp:lastModifiedBy>
  <cp:revision>341</cp:revision>
  <dcterms:created xsi:type="dcterms:W3CDTF">2024-01-31T20:52:30Z</dcterms:created>
  <dcterms:modified xsi:type="dcterms:W3CDTF">2024-03-07T22:21:16Z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0x0101004814EAD402B59241A58C6A403A3D47C0</vt:lpwstr>
  </property>
  <property fmtid="{D5CDD505-2E9C-101B-9397-08002B2CF9AE}" pid="3" name="MediaServiceImageTags">
    <vt:lpwstr/>
  </property>
</Properties>
</file>